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7" r:id="rId2"/>
    <p:sldId id="271" r:id="rId3"/>
    <p:sldId id="272" r:id="rId4"/>
    <p:sldId id="275" r:id="rId5"/>
    <p:sldId id="273" r:id="rId6"/>
    <p:sldId id="274" r:id="rId7"/>
    <p:sldId id="258" r:id="rId8"/>
    <p:sldId id="259" r:id="rId9"/>
    <p:sldId id="260" r:id="rId10"/>
    <p:sldId id="263" r:id="rId11"/>
    <p:sldId id="262" r:id="rId12"/>
    <p:sldId id="264" r:id="rId13"/>
    <p:sldId id="265" r:id="rId14"/>
    <p:sldId id="266" r:id="rId15"/>
    <p:sldId id="267" r:id="rId16"/>
    <p:sldId id="268" r:id="rId17"/>
    <p:sldId id="276" r:id="rId18"/>
    <p:sldId id="27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7" d="100"/>
          <a:sy n="127" d="100"/>
        </p:scale>
        <p:origin x="114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B8A891-EC16-418B-90FD-1955CBDDE89B}" type="datetimeFigureOut">
              <a:rPr lang="de-DE" smtClean="0"/>
              <a:t>08.06.2020</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6BF6BE-6470-4ADE-9918-1748301B1B4D}" type="slidenum">
              <a:rPr lang="de-DE" smtClean="0"/>
              <a:t>‹Nr.›</a:t>
            </a:fld>
            <a:endParaRPr lang="de-DE"/>
          </a:p>
        </p:txBody>
      </p:sp>
    </p:spTree>
    <p:extLst>
      <p:ext uri="{BB962C8B-B14F-4D97-AF65-F5344CB8AC3E}">
        <p14:creationId xmlns:p14="http://schemas.microsoft.com/office/powerpoint/2010/main" val="4273935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300">
                <a:solidFill>
                  <a:schemeClr val="tx1"/>
                </a:solidFill>
                <a:latin typeface="Arial" panose="020B0604020202020204" pitchFamily="34" charset="0"/>
                <a:ea typeface="ＭＳ Ｐゴシック" panose="020B0600070205080204" pitchFamily="34" charset="-128"/>
              </a:defRPr>
            </a:lvl1pPr>
            <a:lvl2pPr marL="717838" indent="-276092">
              <a:defRPr sz="2300">
                <a:solidFill>
                  <a:schemeClr val="tx1"/>
                </a:solidFill>
                <a:latin typeface="Arial" panose="020B0604020202020204" pitchFamily="34" charset="0"/>
                <a:ea typeface="ＭＳ Ｐゴシック" panose="020B0600070205080204" pitchFamily="34" charset="-128"/>
              </a:defRPr>
            </a:lvl2pPr>
            <a:lvl3pPr marL="1104367" indent="-220873">
              <a:defRPr sz="2300">
                <a:solidFill>
                  <a:schemeClr val="tx1"/>
                </a:solidFill>
                <a:latin typeface="Arial" panose="020B0604020202020204" pitchFamily="34" charset="0"/>
                <a:ea typeface="ＭＳ Ｐゴシック" panose="020B0600070205080204" pitchFamily="34" charset="-128"/>
              </a:defRPr>
            </a:lvl3pPr>
            <a:lvl4pPr marL="1546113" indent="-220873">
              <a:defRPr sz="2300">
                <a:solidFill>
                  <a:schemeClr val="tx1"/>
                </a:solidFill>
                <a:latin typeface="Arial" panose="020B0604020202020204" pitchFamily="34" charset="0"/>
                <a:ea typeface="ＭＳ Ｐゴシック" panose="020B0600070205080204" pitchFamily="34" charset="-128"/>
              </a:defRPr>
            </a:lvl4pPr>
            <a:lvl5pPr marL="1987860" indent="-220873">
              <a:defRPr sz="2300">
                <a:solidFill>
                  <a:schemeClr val="tx1"/>
                </a:solidFill>
                <a:latin typeface="Arial" panose="020B0604020202020204" pitchFamily="34" charset="0"/>
                <a:ea typeface="ＭＳ Ｐゴシック" panose="020B0600070205080204" pitchFamily="34" charset="-128"/>
              </a:defRPr>
            </a:lvl5pPr>
            <a:lvl6pPr marL="2429607"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6pPr>
            <a:lvl7pPr marL="2871353"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7pPr>
            <a:lvl8pPr marL="3313100"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8pPr>
            <a:lvl9pPr marL="3754846"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9pPr>
          </a:lstStyle>
          <a:p>
            <a:fld id="{A1430EDB-565B-4BDA-AF9B-B207D4109C15}" type="slidenum">
              <a:rPr lang="de-DE" altLang="de-DE" sz="1200">
                <a:latin typeface="Times New Roman" panose="02020603050405020304" pitchFamily="18" charset="0"/>
              </a:rPr>
              <a:pPr/>
              <a:t>11</a:t>
            </a:fld>
            <a:endParaRPr lang="de-DE" altLang="de-DE" sz="1200">
              <a:latin typeface="Times New Roman" panose="02020603050405020304" pitchFamily="18" charset="0"/>
            </a:endParaRPr>
          </a:p>
        </p:txBody>
      </p:sp>
      <p:sp>
        <p:nvSpPr>
          <p:cNvPr id="19459" name="Rectangle 2"/>
          <p:cNvSpPr>
            <a:spLocks noChangeArrowheads="1"/>
          </p:cNvSpPr>
          <p:nvPr/>
        </p:nvSpPr>
        <p:spPr bwMode="auto">
          <a:xfrm>
            <a:off x="3692154" y="0"/>
            <a:ext cx="2827352" cy="4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49" tIns="44175" rIns="88349" bIns="44175"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de-AT" altLang="de-DE"/>
          </a:p>
        </p:txBody>
      </p:sp>
      <p:sp>
        <p:nvSpPr>
          <p:cNvPr id="19460" name="Rectangle 3"/>
          <p:cNvSpPr>
            <a:spLocks noChangeArrowheads="1"/>
          </p:cNvSpPr>
          <p:nvPr/>
        </p:nvSpPr>
        <p:spPr bwMode="auto">
          <a:xfrm>
            <a:off x="3692154" y="9157617"/>
            <a:ext cx="2827352" cy="484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405" tIns="0" rIns="18405" bIns="0" anchor="b"/>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r>
              <a:rPr lang="en-US" altLang="en-US" sz="1000" i="1">
                <a:latin typeface="Times New Roman" panose="02020603050405020304" pitchFamily="18" charset="0"/>
              </a:rPr>
              <a:t>3</a:t>
            </a:r>
          </a:p>
        </p:txBody>
      </p:sp>
      <p:sp>
        <p:nvSpPr>
          <p:cNvPr id="19461" name="Rectangle 4"/>
          <p:cNvSpPr>
            <a:spLocks noChangeArrowheads="1"/>
          </p:cNvSpPr>
          <p:nvPr/>
        </p:nvSpPr>
        <p:spPr bwMode="auto">
          <a:xfrm>
            <a:off x="-1523" y="9157617"/>
            <a:ext cx="2825831" cy="484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49" tIns="44175" rIns="88349" bIns="44175"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de-AT" altLang="de-DE"/>
          </a:p>
        </p:txBody>
      </p:sp>
      <p:sp>
        <p:nvSpPr>
          <p:cNvPr id="19462" name="Rectangle 5"/>
          <p:cNvSpPr>
            <a:spLocks noChangeArrowheads="1"/>
          </p:cNvSpPr>
          <p:nvPr/>
        </p:nvSpPr>
        <p:spPr bwMode="auto">
          <a:xfrm>
            <a:off x="-1523" y="0"/>
            <a:ext cx="2825831" cy="4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49" tIns="44175" rIns="88349" bIns="44175"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de-AT" altLang="de-DE"/>
          </a:p>
        </p:txBody>
      </p:sp>
      <p:sp>
        <p:nvSpPr>
          <p:cNvPr id="19463" name="Rectangle 6"/>
          <p:cNvSpPr>
            <a:spLocks noGrp="1" noRot="1" noChangeAspect="1" noChangeArrowheads="1" noTextEdit="1"/>
          </p:cNvSpPr>
          <p:nvPr>
            <p:ph type="sldImg"/>
          </p:nvPr>
        </p:nvSpPr>
        <p:spPr>
          <a:xfrm>
            <a:off x="860425" y="728663"/>
            <a:ext cx="4803775" cy="3602037"/>
          </a:xfrm>
          <a:ln w="12700" cap="flat"/>
        </p:spPr>
      </p:sp>
      <p:sp>
        <p:nvSpPr>
          <p:cNvPr id="19464" name="Rectangle 7"/>
          <p:cNvSpPr>
            <a:spLocks noGrp="1" noChangeArrowheads="1"/>
          </p:cNvSpPr>
          <p:nvPr>
            <p:ph type="body" idx="1"/>
          </p:nvPr>
        </p:nvSpPr>
        <p:spPr>
          <a:xfrm>
            <a:off x="869369" y="4579580"/>
            <a:ext cx="4780768" cy="4339035"/>
          </a:xfrm>
          <a:noFill/>
        </p:spPr>
        <p:txBody>
          <a:bodyPr lIns="88954" tIns="44477" rIns="88954" bIns="44477"/>
          <a:lstStyle/>
          <a:p>
            <a:pPr eaLnBrk="1" hangingPunct="1"/>
            <a:endParaRPr lang="en-US" altLang="en-US" smtClean="0"/>
          </a:p>
        </p:txBody>
      </p:sp>
    </p:spTree>
    <p:extLst>
      <p:ext uri="{BB962C8B-B14F-4D97-AF65-F5344CB8AC3E}">
        <p14:creationId xmlns:p14="http://schemas.microsoft.com/office/powerpoint/2010/main" val="2992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300">
                <a:solidFill>
                  <a:schemeClr val="tx1"/>
                </a:solidFill>
                <a:latin typeface="Arial" panose="020B0604020202020204" pitchFamily="34" charset="0"/>
                <a:ea typeface="ＭＳ Ｐゴシック" panose="020B0600070205080204" pitchFamily="34" charset="-128"/>
              </a:defRPr>
            </a:lvl1pPr>
            <a:lvl2pPr marL="717838" indent="-276092">
              <a:defRPr sz="2300">
                <a:solidFill>
                  <a:schemeClr val="tx1"/>
                </a:solidFill>
                <a:latin typeface="Arial" panose="020B0604020202020204" pitchFamily="34" charset="0"/>
                <a:ea typeface="ＭＳ Ｐゴシック" panose="020B0600070205080204" pitchFamily="34" charset="-128"/>
              </a:defRPr>
            </a:lvl2pPr>
            <a:lvl3pPr marL="1104367" indent="-220873">
              <a:defRPr sz="2300">
                <a:solidFill>
                  <a:schemeClr val="tx1"/>
                </a:solidFill>
                <a:latin typeface="Arial" panose="020B0604020202020204" pitchFamily="34" charset="0"/>
                <a:ea typeface="ＭＳ Ｐゴシック" panose="020B0600070205080204" pitchFamily="34" charset="-128"/>
              </a:defRPr>
            </a:lvl3pPr>
            <a:lvl4pPr marL="1546113" indent="-220873">
              <a:defRPr sz="2300">
                <a:solidFill>
                  <a:schemeClr val="tx1"/>
                </a:solidFill>
                <a:latin typeface="Arial" panose="020B0604020202020204" pitchFamily="34" charset="0"/>
                <a:ea typeface="ＭＳ Ｐゴシック" panose="020B0600070205080204" pitchFamily="34" charset="-128"/>
              </a:defRPr>
            </a:lvl4pPr>
            <a:lvl5pPr marL="1987860" indent="-220873">
              <a:defRPr sz="2300">
                <a:solidFill>
                  <a:schemeClr val="tx1"/>
                </a:solidFill>
                <a:latin typeface="Arial" panose="020B0604020202020204" pitchFamily="34" charset="0"/>
                <a:ea typeface="ＭＳ Ｐゴシック" panose="020B0600070205080204" pitchFamily="34" charset="-128"/>
              </a:defRPr>
            </a:lvl5pPr>
            <a:lvl6pPr marL="2429607"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6pPr>
            <a:lvl7pPr marL="2871353"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7pPr>
            <a:lvl8pPr marL="3313100"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8pPr>
            <a:lvl9pPr marL="3754846" indent="-220873" algn="ctr" eaLnBrk="0" fontAlgn="base" hangingPunct="0">
              <a:spcBef>
                <a:spcPct val="0"/>
              </a:spcBef>
              <a:spcAft>
                <a:spcPct val="0"/>
              </a:spcAft>
              <a:defRPr sz="2300">
                <a:solidFill>
                  <a:schemeClr val="tx1"/>
                </a:solidFill>
                <a:latin typeface="Arial" panose="020B0604020202020204" pitchFamily="34" charset="0"/>
                <a:ea typeface="ＭＳ Ｐゴシック" panose="020B0600070205080204" pitchFamily="34" charset="-128"/>
              </a:defRPr>
            </a:lvl9pPr>
          </a:lstStyle>
          <a:p>
            <a:fld id="{3F83D689-9913-48C6-A5EA-95F425DEFA79}" type="slidenum">
              <a:rPr lang="de-DE" altLang="de-DE" sz="1200">
                <a:latin typeface="Times New Roman" panose="02020603050405020304" pitchFamily="18" charset="0"/>
              </a:rPr>
              <a:pPr/>
              <a:t>16</a:t>
            </a:fld>
            <a:endParaRPr lang="de-DE" altLang="de-DE" sz="1200">
              <a:latin typeface="Times New Roman" panose="02020603050405020304" pitchFamily="18" charset="0"/>
            </a:endParaRPr>
          </a:p>
        </p:txBody>
      </p:sp>
      <p:sp>
        <p:nvSpPr>
          <p:cNvPr id="20483" name="Rectangle 2"/>
          <p:cNvSpPr>
            <a:spLocks noChangeArrowheads="1"/>
          </p:cNvSpPr>
          <p:nvPr/>
        </p:nvSpPr>
        <p:spPr bwMode="auto">
          <a:xfrm>
            <a:off x="3692154" y="0"/>
            <a:ext cx="2827352" cy="4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49" tIns="44175" rIns="88349" bIns="44175"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de-AT" altLang="de-DE"/>
          </a:p>
        </p:txBody>
      </p:sp>
      <p:sp>
        <p:nvSpPr>
          <p:cNvPr id="20484" name="Rectangle 3"/>
          <p:cNvSpPr>
            <a:spLocks noChangeArrowheads="1"/>
          </p:cNvSpPr>
          <p:nvPr/>
        </p:nvSpPr>
        <p:spPr bwMode="auto">
          <a:xfrm>
            <a:off x="3692154" y="9157617"/>
            <a:ext cx="2827352" cy="484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405" tIns="0" rIns="18405" bIns="0" anchor="b"/>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r>
              <a:rPr lang="en-US" altLang="en-US" sz="1000" i="1">
                <a:latin typeface="Times New Roman" panose="02020603050405020304" pitchFamily="18" charset="0"/>
              </a:rPr>
              <a:t>30</a:t>
            </a:r>
          </a:p>
        </p:txBody>
      </p:sp>
      <p:sp>
        <p:nvSpPr>
          <p:cNvPr id="20485" name="Rectangle 4"/>
          <p:cNvSpPr>
            <a:spLocks noChangeArrowheads="1"/>
          </p:cNvSpPr>
          <p:nvPr/>
        </p:nvSpPr>
        <p:spPr bwMode="auto">
          <a:xfrm>
            <a:off x="-1523" y="9157617"/>
            <a:ext cx="2825831" cy="484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49" tIns="44175" rIns="88349" bIns="44175"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de-AT" altLang="de-DE"/>
          </a:p>
        </p:txBody>
      </p:sp>
      <p:sp>
        <p:nvSpPr>
          <p:cNvPr id="20486" name="Rectangle 5"/>
          <p:cNvSpPr>
            <a:spLocks noChangeArrowheads="1"/>
          </p:cNvSpPr>
          <p:nvPr/>
        </p:nvSpPr>
        <p:spPr bwMode="auto">
          <a:xfrm>
            <a:off x="-1523" y="0"/>
            <a:ext cx="2825831" cy="4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49" tIns="44175" rIns="88349" bIns="44175"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de-AT" altLang="de-DE"/>
          </a:p>
        </p:txBody>
      </p:sp>
      <p:sp>
        <p:nvSpPr>
          <p:cNvPr id="20487" name="Rectangle 6"/>
          <p:cNvSpPr>
            <a:spLocks noGrp="1" noRot="1" noChangeAspect="1" noChangeArrowheads="1" noTextEdit="1"/>
          </p:cNvSpPr>
          <p:nvPr>
            <p:ph type="sldImg"/>
          </p:nvPr>
        </p:nvSpPr>
        <p:spPr>
          <a:xfrm>
            <a:off x="860425" y="728663"/>
            <a:ext cx="4803775" cy="3602037"/>
          </a:xfrm>
          <a:ln w="12700" cap="flat"/>
        </p:spPr>
      </p:sp>
      <p:sp>
        <p:nvSpPr>
          <p:cNvPr id="20488" name="Rectangle 7"/>
          <p:cNvSpPr>
            <a:spLocks noGrp="1" noChangeArrowheads="1"/>
          </p:cNvSpPr>
          <p:nvPr>
            <p:ph type="body" idx="1"/>
          </p:nvPr>
        </p:nvSpPr>
        <p:spPr>
          <a:xfrm>
            <a:off x="869369" y="4579580"/>
            <a:ext cx="4780768" cy="4339035"/>
          </a:xfrm>
          <a:noFill/>
        </p:spPr>
        <p:txBody>
          <a:bodyPr lIns="88954" tIns="44477" rIns="88954" bIns="44477"/>
          <a:lstStyle/>
          <a:p>
            <a:pPr eaLnBrk="1" hangingPunct="1"/>
            <a:endParaRPr lang="en-US" altLang="en-US" smtClean="0"/>
          </a:p>
        </p:txBody>
      </p:sp>
    </p:spTree>
    <p:extLst>
      <p:ext uri="{BB962C8B-B14F-4D97-AF65-F5344CB8AC3E}">
        <p14:creationId xmlns:p14="http://schemas.microsoft.com/office/powerpoint/2010/main" val="2021141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A6158D3E-A8C2-46E7-A8DE-9A2DCEFAA8C9}" type="datetime1">
              <a:rPr lang="de-DE" smtClean="0"/>
              <a:t>08.06.2020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1817348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F18AB38-FEE7-47FA-8CA4-4757AF5C99DD}" type="datetime1">
              <a:rPr lang="de-DE" smtClean="0"/>
              <a:t>08.06.2020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1331805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423B16D-A9FD-4EBF-9F02-E97FB61D08BE}" type="datetime1">
              <a:rPr lang="de-DE" smtClean="0"/>
              <a:t>08.06.2020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161554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7" name="Datumsplatzhalter 6"/>
          <p:cNvSpPr>
            <a:spLocks noGrp="1"/>
          </p:cNvSpPr>
          <p:nvPr>
            <p:ph type="dt" sz="half" idx="10"/>
          </p:nvPr>
        </p:nvSpPr>
        <p:spPr/>
        <p:txBody>
          <a:bodyPr/>
          <a:lstStyle/>
          <a:p>
            <a:fld id="{ED114AE4-B97D-4D9D-83E1-8CF4EB3BE7F4}" type="datetime1">
              <a:rPr lang="de-DE" smtClean="0"/>
              <a:t>08.06.2020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lvl1pPr>
              <a:defRPr/>
            </a:lvl1pPr>
          </a:lstStyle>
          <a:p>
            <a:fld id="{82AD2770-D622-4968-90B4-E16CC5AA1960}" type="slidenum">
              <a:rPr lang="de-DE" smtClean="0"/>
              <a:pPr/>
              <a:t>‹Nr.›</a:t>
            </a:fld>
            <a:endParaRPr lang="de-DE" dirty="0"/>
          </a:p>
        </p:txBody>
      </p:sp>
    </p:spTree>
    <p:extLst>
      <p:ext uri="{BB962C8B-B14F-4D97-AF65-F5344CB8AC3E}">
        <p14:creationId xmlns:p14="http://schemas.microsoft.com/office/powerpoint/2010/main" val="27427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1D3F8E33-5979-4128-94BC-3539760D5787}" type="datetime1">
              <a:rPr lang="de-DE" smtClean="0"/>
              <a:t>08.06.2020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1463581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8328895F-E520-4620-87FA-A193CA2AD295}" type="datetime1">
              <a:rPr lang="de-DE" smtClean="0"/>
              <a:t>08.06.2020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274194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6E5DCF67-BF50-424F-BCC6-FD941B57B9F1}" type="datetime1">
              <a:rPr lang="de-DE" smtClean="0"/>
              <a:t>08.06.2020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319031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8E640ADB-1D63-4F64-A121-EDE0BD20CD53}" type="datetime1">
              <a:rPr lang="de-DE" smtClean="0"/>
              <a:t>08.06.2020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4124408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AB1AB-B1C9-4A9A-B790-90AF4D2F01E6}" type="datetime1">
              <a:rPr lang="de-DE" smtClean="0"/>
              <a:t>08.06.2020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931936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2C7C12F-D436-4C0D-B6F5-E8E0D2E1D99E}" type="datetime1">
              <a:rPr lang="de-DE" smtClean="0"/>
              <a:t>08.06.2020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353596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9113ECA-3556-4937-B26A-A3DE4B77E468}" type="datetime1">
              <a:rPr lang="de-DE" smtClean="0"/>
              <a:t>08.06.2020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D0D7C79-4E20-49D3-BA12-1F5621BA8B48}" type="slidenum">
              <a:rPr lang="de-DE" smtClean="0"/>
              <a:t>‹Nr.›</a:t>
            </a:fld>
            <a:endParaRPr lang="de-DE"/>
          </a:p>
        </p:txBody>
      </p:sp>
    </p:spTree>
    <p:extLst>
      <p:ext uri="{BB962C8B-B14F-4D97-AF65-F5344CB8AC3E}">
        <p14:creationId xmlns:p14="http://schemas.microsoft.com/office/powerpoint/2010/main" val="674803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A43EC-3228-46AD-B02F-37D451FDD5E5}" type="datetime1">
              <a:rPr lang="de-DE" smtClean="0"/>
              <a:t>08.06.2020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D7C79-4E20-49D3-BA12-1F5621BA8B48}" type="slidenum">
              <a:rPr lang="de-DE" smtClean="0"/>
              <a:t>‹Nr.›</a:t>
            </a:fld>
            <a:endParaRPr lang="de-DE" dirty="0"/>
          </a:p>
        </p:txBody>
      </p:sp>
    </p:spTree>
    <p:extLst>
      <p:ext uri="{BB962C8B-B14F-4D97-AF65-F5344CB8AC3E}">
        <p14:creationId xmlns:p14="http://schemas.microsoft.com/office/powerpoint/2010/main" val="11927551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143004" y="1237558"/>
            <a:ext cx="4050377" cy="5012102"/>
          </a:xfrm>
        </p:spPr>
        <p:txBody>
          <a:bodyPr>
            <a:normAutofit fontScale="90000"/>
          </a:bodyPr>
          <a:lstStyle/>
          <a:p>
            <a:r>
              <a:rPr lang="en-GB" altLang="de-DE" sz="5300" dirty="0" smtClean="0"/>
              <a:t>A Critical Introduction to </a:t>
            </a:r>
            <a:r>
              <a:rPr lang="en-GB" altLang="de-DE" sz="5300" dirty="0" smtClean="0"/>
              <a:t>Economics</a:t>
            </a:r>
            <a:r>
              <a:rPr lang="en-GB" altLang="de-DE" dirty="0" smtClean="0"/>
              <a:t/>
            </a:r>
            <a:br>
              <a:rPr lang="en-GB" altLang="de-DE" dirty="0" smtClean="0"/>
            </a:br>
            <a:r>
              <a:rPr lang="en-GB" altLang="de-DE" sz="2325" dirty="0"/>
              <a:t>Slides based on the book by Jäger/Springler: </a:t>
            </a:r>
            <a:r>
              <a:rPr lang="en-GB" altLang="de-DE" sz="2325" dirty="0" err="1"/>
              <a:t>Ökonomie</a:t>
            </a:r>
            <a:r>
              <a:rPr lang="en-GB" altLang="de-DE" sz="2325" dirty="0"/>
              <a:t> der </a:t>
            </a:r>
            <a:r>
              <a:rPr lang="en-GB" altLang="de-DE" sz="2325" dirty="0" err="1"/>
              <a:t>Internationalen</a:t>
            </a:r>
            <a:r>
              <a:rPr lang="en-GB" altLang="de-DE" sz="2325" dirty="0"/>
              <a:t> </a:t>
            </a:r>
            <a:r>
              <a:rPr lang="en-GB" altLang="de-DE" sz="2325" dirty="0" err="1"/>
              <a:t>Entwicklung</a:t>
            </a:r>
            <a:r>
              <a:rPr lang="en-GB" altLang="de-DE" sz="2325" dirty="0"/>
              <a:t>. </a:t>
            </a:r>
            <a:r>
              <a:rPr lang="en-GB" altLang="de-DE" sz="2325" dirty="0" err="1"/>
              <a:t>Eine</a:t>
            </a:r>
            <a:r>
              <a:rPr lang="en-GB" altLang="de-DE" sz="2325" dirty="0"/>
              <a:t> </a:t>
            </a:r>
            <a:r>
              <a:rPr lang="en-GB" altLang="de-DE" sz="2325" dirty="0" err="1"/>
              <a:t>kritische</a:t>
            </a:r>
            <a:r>
              <a:rPr lang="en-GB" altLang="de-DE" sz="2325" dirty="0"/>
              <a:t> </a:t>
            </a:r>
            <a:r>
              <a:rPr lang="en-GB" altLang="de-DE" sz="2325" dirty="0" err="1"/>
              <a:t>Einführung</a:t>
            </a:r>
            <a:r>
              <a:rPr lang="en-GB" altLang="de-DE" sz="2325" dirty="0"/>
              <a:t> in die </a:t>
            </a:r>
            <a:r>
              <a:rPr lang="en-GB" altLang="de-DE" sz="2325" dirty="0" err="1" smtClean="0"/>
              <a:t>Volkswirtschaftslehre</a:t>
            </a:r>
            <a:r>
              <a:rPr lang="en-GB" altLang="de-DE" sz="2325" dirty="0" smtClean="0"/>
              <a:t/>
            </a:r>
            <a:br>
              <a:rPr lang="en-GB" altLang="de-DE" sz="2325" dirty="0" smtClean="0"/>
            </a:br>
            <a:r>
              <a:rPr lang="en-GB" altLang="de-DE" sz="2325" dirty="0" smtClean="0"/>
              <a:t/>
            </a:r>
            <a:br>
              <a:rPr lang="en-GB" altLang="de-DE" sz="2325" dirty="0" smtClean="0"/>
            </a:br>
            <a:r>
              <a:rPr lang="en-GB" altLang="de-DE" sz="3600" b="1" dirty="0"/>
              <a:t>Chapter </a:t>
            </a:r>
            <a:r>
              <a:rPr lang="en-GB" altLang="de-DE" sz="3600" b="1" dirty="0" smtClean="0"/>
              <a:t>1: </a:t>
            </a:r>
            <a:br>
              <a:rPr lang="en-GB" altLang="de-DE" sz="3600" b="1" dirty="0" smtClean="0"/>
            </a:br>
            <a:r>
              <a:rPr lang="en-GB" altLang="de-DE" sz="3600" b="1" dirty="0" smtClean="0"/>
              <a:t>A critical introduction</a:t>
            </a:r>
            <a:endParaRPr lang="en-GB" altLang="de-DE" sz="3600" dirty="0" smtClean="0"/>
          </a:p>
        </p:txBody>
      </p:sp>
      <p:sp>
        <p:nvSpPr>
          <p:cNvPr id="3075" name="Rectangle 5"/>
          <p:cNvSpPr>
            <a:spLocks noGrp="1" noChangeArrowheads="1"/>
          </p:cNvSpPr>
          <p:nvPr>
            <p:ph type="subTitle" idx="1"/>
          </p:nvPr>
        </p:nvSpPr>
        <p:spPr>
          <a:xfrm flipV="1">
            <a:off x="6764482" y="4800600"/>
            <a:ext cx="1236518" cy="196388"/>
          </a:xfrm>
        </p:spPr>
        <p:txBody>
          <a:bodyPr>
            <a:normAutofit fontScale="92500" lnSpcReduction="20000"/>
          </a:bodyPr>
          <a:lstStyle/>
          <a:p>
            <a:pPr eaLnBrk="1" hangingPunct="1">
              <a:lnSpc>
                <a:spcPct val="80000"/>
              </a:lnSpc>
            </a:pPr>
            <a:endParaRPr lang="en-GB" altLang="de-DE" sz="1200" dirty="0"/>
          </a:p>
        </p:txBody>
      </p:sp>
      <p:pic>
        <p:nvPicPr>
          <p:cNvPr id="4" name="Picture 6" descr="Z:\Eigene Dateien\fh-vie\2008-2012FH-Teil\Buch-GEP-VERANSTALTUNGSREIHE und REZ\GEP14-Cov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4471" y="1328330"/>
            <a:ext cx="2790140" cy="4260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1187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normAutofit/>
          </a:bodyPr>
          <a:lstStyle/>
          <a:p>
            <a:pPr eaLnBrk="1" hangingPunct="1"/>
            <a:r>
              <a:rPr lang="en-US" altLang="en-US" dirty="0"/>
              <a:t>3</a:t>
            </a:r>
            <a:r>
              <a:rPr lang="en-US" altLang="en-US" dirty="0" smtClean="0"/>
              <a:t>. </a:t>
            </a:r>
            <a:r>
              <a:rPr lang="en-US" altLang="en-US" dirty="0"/>
              <a:t>Why are there different paradigms in economics?</a:t>
            </a:r>
          </a:p>
        </p:txBody>
      </p:sp>
      <p:sp>
        <p:nvSpPr>
          <p:cNvPr id="9221" name="Rectangle 3"/>
          <p:cNvSpPr>
            <a:spLocks noGrp="1" noChangeArrowheads="1"/>
          </p:cNvSpPr>
          <p:nvPr>
            <p:ph idx="1"/>
          </p:nvPr>
        </p:nvSpPr>
        <p:spPr/>
        <p:txBody>
          <a:bodyPr/>
          <a:lstStyle/>
          <a:p>
            <a:pPr eaLnBrk="1" hangingPunct="1"/>
            <a:r>
              <a:rPr lang="en-US" altLang="en-US" dirty="0" smtClean="0"/>
              <a:t>Historical / societal / economic reasons</a:t>
            </a:r>
          </a:p>
          <a:p>
            <a:pPr lvl="1" eaLnBrk="1" hangingPunct="1"/>
            <a:r>
              <a:rPr lang="en-US" altLang="en-US" dirty="0" smtClean="0"/>
              <a:t>Different research interests</a:t>
            </a:r>
          </a:p>
          <a:p>
            <a:pPr lvl="1" eaLnBrk="1" hangingPunct="1"/>
            <a:r>
              <a:rPr lang="en-US" altLang="en-US" dirty="0" smtClean="0"/>
              <a:t>Which questions / problems are important?</a:t>
            </a:r>
          </a:p>
          <a:p>
            <a:pPr lvl="1" eaLnBrk="1" hangingPunct="1"/>
            <a:r>
              <a:rPr lang="en-US" altLang="en-US" dirty="0" smtClean="0"/>
              <a:t>From the perspective of which interest group should I approach the questions / problems?</a:t>
            </a:r>
          </a:p>
          <a:p>
            <a:pPr eaLnBrk="1" hangingPunct="1"/>
            <a:r>
              <a:rPr lang="en-US" altLang="en-US" dirty="0" smtClean="0"/>
              <a:t>Different background in philosophy of science and methodology</a:t>
            </a:r>
          </a:p>
          <a:p>
            <a:pPr eaLnBrk="1" hangingPunct="1"/>
            <a:endParaRPr lang="en-US" altLang="en-US" dirty="0" smtClean="0"/>
          </a:p>
        </p:txBody>
      </p:sp>
    </p:spTree>
    <p:extLst>
      <p:ext uri="{BB962C8B-B14F-4D97-AF65-F5344CB8AC3E}">
        <p14:creationId xmlns:p14="http://schemas.microsoft.com/office/powerpoint/2010/main" val="13593594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4"/>
          <p:cNvSpPr>
            <a:spLocks noGrp="1" noChangeArrowheads="1"/>
          </p:cNvSpPr>
          <p:nvPr>
            <p:ph type="title"/>
          </p:nvPr>
        </p:nvSpPr>
        <p:spPr/>
        <p:txBody>
          <a:bodyPr/>
          <a:lstStyle/>
          <a:p>
            <a:pPr eaLnBrk="1" hangingPunct="1"/>
            <a:r>
              <a:rPr lang="en-US" altLang="en-US" smtClean="0"/>
              <a:t>Different paradigms to understand the economy</a:t>
            </a:r>
          </a:p>
        </p:txBody>
      </p:sp>
      <p:sp>
        <p:nvSpPr>
          <p:cNvPr id="8199" name="Rectangle 5"/>
          <p:cNvSpPr>
            <a:spLocks noGrp="1" noChangeArrowheads="1"/>
          </p:cNvSpPr>
          <p:nvPr>
            <p:ph idx="1"/>
          </p:nvPr>
        </p:nvSpPr>
        <p:spPr>
          <a:xfrm>
            <a:off x="628650" y="1850563"/>
            <a:ext cx="7886700" cy="4351338"/>
          </a:xfrm>
        </p:spPr>
        <p:txBody>
          <a:bodyPr/>
          <a:lstStyle/>
          <a:p>
            <a:pPr eaLnBrk="1" hangingPunct="1">
              <a:lnSpc>
                <a:spcPct val="90000"/>
              </a:lnSpc>
            </a:pPr>
            <a:r>
              <a:rPr lang="en-US" altLang="en-US" dirty="0" smtClean="0"/>
              <a:t>Large /general sets of theoretical perspectives in / approaches to economics are called paradigms (they are based on different assumptions)</a:t>
            </a:r>
          </a:p>
          <a:p>
            <a:pPr eaLnBrk="1" hangingPunct="1">
              <a:lnSpc>
                <a:spcPct val="90000"/>
              </a:lnSpc>
            </a:pPr>
            <a:endParaRPr lang="en-US" altLang="en-US" dirty="0" smtClean="0"/>
          </a:p>
          <a:p>
            <a:pPr eaLnBrk="1" hangingPunct="1">
              <a:lnSpc>
                <a:spcPct val="90000"/>
              </a:lnSpc>
            </a:pPr>
            <a:r>
              <a:rPr lang="en-US" altLang="en-US" dirty="0" smtClean="0"/>
              <a:t>Three important different paradigms:</a:t>
            </a:r>
          </a:p>
          <a:p>
            <a:pPr lvl="1" eaLnBrk="1" hangingPunct="1">
              <a:lnSpc>
                <a:spcPct val="90000"/>
              </a:lnSpc>
            </a:pPr>
            <a:r>
              <a:rPr lang="en-US" altLang="en-US" dirty="0" smtClean="0"/>
              <a:t>Neoclassical paradigm</a:t>
            </a:r>
          </a:p>
          <a:p>
            <a:pPr lvl="1" eaLnBrk="1" hangingPunct="1">
              <a:lnSpc>
                <a:spcPct val="90000"/>
              </a:lnSpc>
            </a:pPr>
            <a:r>
              <a:rPr lang="en-US" altLang="en-US" dirty="0" smtClean="0"/>
              <a:t>(Post-)Keynesianism</a:t>
            </a:r>
          </a:p>
          <a:p>
            <a:pPr lvl="1" eaLnBrk="1" hangingPunct="1">
              <a:lnSpc>
                <a:spcPct val="90000"/>
              </a:lnSpc>
            </a:pPr>
            <a:r>
              <a:rPr lang="en-US" altLang="en-US" dirty="0" smtClean="0"/>
              <a:t>Political Economy</a:t>
            </a:r>
          </a:p>
          <a:p>
            <a:pPr eaLnBrk="1" hangingPunct="1">
              <a:lnSpc>
                <a:spcPct val="90000"/>
              </a:lnSpc>
            </a:pPr>
            <a:endParaRPr lang="en-US" altLang="en-US" dirty="0" smtClean="0"/>
          </a:p>
          <a:p>
            <a:pPr eaLnBrk="1" hangingPunct="1">
              <a:lnSpc>
                <a:spcPct val="90000"/>
              </a:lnSpc>
            </a:pPr>
            <a:endParaRPr lang="en-US" altLang="en-US" dirty="0" smtClean="0"/>
          </a:p>
        </p:txBody>
      </p:sp>
      <p:sp>
        <p:nvSpPr>
          <p:cNvPr id="8196" name="Rectangle 2"/>
          <p:cNvSpPr>
            <a:spLocks noChangeArrowheads="1"/>
          </p:cNvSpPr>
          <p:nvPr/>
        </p:nvSpPr>
        <p:spPr bwMode="auto">
          <a:xfrm>
            <a:off x="1657350" y="5543550"/>
            <a:ext cx="14287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8197" name="Rectangle 3"/>
          <p:cNvSpPr>
            <a:spLocks noChangeArrowheads="1"/>
          </p:cNvSpPr>
          <p:nvPr/>
        </p:nvSpPr>
        <p:spPr bwMode="auto">
          <a:xfrm>
            <a:off x="3486150" y="5543550"/>
            <a:ext cx="21717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Tree>
    <p:extLst>
      <p:ext uri="{BB962C8B-B14F-4D97-AF65-F5344CB8AC3E}">
        <p14:creationId xmlns:p14="http://schemas.microsoft.com/office/powerpoint/2010/main" val="283863280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altLang="en-US" smtClean="0"/>
              <a:t>Economic paradigms in a historical perspective</a:t>
            </a:r>
          </a:p>
        </p:txBody>
      </p:sp>
      <p:sp>
        <p:nvSpPr>
          <p:cNvPr id="10245" name="Rectangle 3"/>
          <p:cNvSpPr>
            <a:spLocks noGrp="1" noChangeArrowheads="1"/>
          </p:cNvSpPr>
          <p:nvPr>
            <p:ph idx="1"/>
          </p:nvPr>
        </p:nvSpPr>
        <p:spPr/>
        <p:txBody>
          <a:bodyPr/>
          <a:lstStyle/>
          <a:p>
            <a:pPr eaLnBrk="1" hangingPunct="1">
              <a:lnSpc>
                <a:spcPct val="90000"/>
              </a:lnSpc>
            </a:pPr>
            <a:r>
              <a:rPr lang="en-US" altLang="en-US" smtClean="0"/>
              <a:t>Mercantilism (16-17th century)</a:t>
            </a:r>
          </a:p>
          <a:p>
            <a:pPr eaLnBrk="1" hangingPunct="1">
              <a:lnSpc>
                <a:spcPct val="90000"/>
              </a:lnSpc>
            </a:pPr>
            <a:r>
              <a:rPr lang="en-US" altLang="en-US" smtClean="0"/>
              <a:t>Physiocrats (18</a:t>
            </a:r>
            <a:r>
              <a:rPr lang="en-US" altLang="en-US" baseline="30000" smtClean="0"/>
              <a:t>th</a:t>
            </a:r>
            <a:r>
              <a:rPr lang="en-US" altLang="en-US" smtClean="0"/>
              <a:t> century)</a:t>
            </a:r>
          </a:p>
          <a:p>
            <a:pPr eaLnBrk="1" hangingPunct="1">
              <a:lnSpc>
                <a:spcPct val="90000"/>
              </a:lnSpc>
            </a:pPr>
            <a:r>
              <a:rPr lang="en-US" altLang="en-US" smtClean="0"/>
              <a:t>Political Economy (1776-)</a:t>
            </a:r>
          </a:p>
          <a:p>
            <a:pPr eaLnBrk="1" hangingPunct="1">
              <a:lnSpc>
                <a:spcPct val="90000"/>
              </a:lnSpc>
            </a:pPr>
            <a:r>
              <a:rPr lang="en-US" altLang="en-US" smtClean="0"/>
              <a:t>Neoclassical Economics (1880-)</a:t>
            </a:r>
          </a:p>
          <a:p>
            <a:pPr eaLnBrk="1" hangingPunct="1">
              <a:lnSpc>
                <a:spcPct val="90000"/>
              </a:lnSpc>
            </a:pPr>
            <a:r>
              <a:rPr lang="en-US" altLang="en-US" smtClean="0"/>
              <a:t>Keynesianism (1936-)</a:t>
            </a:r>
          </a:p>
          <a:p>
            <a:pPr eaLnBrk="1" hangingPunct="1">
              <a:lnSpc>
                <a:spcPct val="90000"/>
              </a:lnSpc>
              <a:buFontTx/>
              <a:buNone/>
            </a:pPr>
            <a:endParaRPr lang="en-US" altLang="en-US" smtClean="0"/>
          </a:p>
        </p:txBody>
      </p:sp>
    </p:spTree>
    <p:extLst>
      <p:ext uri="{BB962C8B-B14F-4D97-AF65-F5344CB8AC3E}">
        <p14:creationId xmlns:p14="http://schemas.microsoft.com/office/powerpoint/2010/main" val="234525078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en-GB" altLang="de-DE" smtClean="0"/>
              <a:t>Social classes in</a:t>
            </a:r>
            <a:br>
              <a:rPr lang="en-GB" altLang="de-DE" smtClean="0"/>
            </a:br>
            <a:r>
              <a:rPr lang="en-GB" altLang="de-DE" b="1" smtClean="0"/>
              <a:t>political economy</a:t>
            </a:r>
          </a:p>
        </p:txBody>
      </p:sp>
      <p:sp>
        <p:nvSpPr>
          <p:cNvPr id="11267" name="Inhaltsplatzhalter 2"/>
          <p:cNvSpPr>
            <a:spLocks noGrp="1"/>
          </p:cNvSpPr>
          <p:nvPr>
            <p:ph idx="1"/>
          </p:nvPr>
        </p:nvSpPr>
        <p:spPr/>
        <p:txBody>
          <a:bodyPr/>
          <a:lstStyle/>
          <a:p>
            <a:pPr marL="0" indent="0">
              <a:buNone/>
            </a:pPr>
            <a:endParaRPr lang="de-AT" altLang="de-DE" i="1" dirty="0"/>
          </a:p>
        </p:txBody>
      </p:sp>
      <p:pic>
        <p:nvPicPr>
          <p:cNvPr id="112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957" y="2226469"/>
            <a:ext cx="4998418" cy="354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2875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type="title"/>
          </p:nvPr>
        </p:nvSpPr>
        <p:spPr>
          <a:xfrm>
            <a:off x="1186453" y="514275"/>
            <a:ext cx="6264773" cy="1107356"/>
          </a:xfrm>
        </p:spPr>
        <p:txBody>
          <a:bodyPr>
            <a:normAutofit fontScale="90000"/>
          </a:bodyPr>
          <a:lstStyle/>
          <a:p>
            <a:pPr eaLnBrk="1" hangingPunct="1">
              <a:lnSpc>
                <a:spcPct val="80000"/>
              </a:lnSpc>
            </a:pPr>
            <a:r>
              <a:rPr lang="en-US" altLang="en-US" dirty="0" smtClean="0"/>
              <a:t>The </a:t>
            </a:r>
            <a:r>
              <a:rPr lang="en-US" altLang="en-US" b="1" dirty="0" smtClean="0"/>
              <a:t>neoclassical</a:t>
            </a:r>
            <a:r>
              <a:rPr lang="en-US" altLang="en-US" dirty="0" smtClean="0"/>
              <a:t> </a:t>
            </a:r>
            <a:br>
              <a:rPr lang="en-US" altLang="en-US" dirty="0" smtClean="0"/>
            </a:br>
            <a:r>
              <a:rPr lang="en-US" altLang="en-US" dirty="0" smtClean="0"/>
              <a:t>circular-flow model</a:t>
            </a:r>
            <a:endParaRPr lang="en-US" altLang="de-DE" dirty="0" smtClean="0">
              <a:solidFill>
                <a:srgbClr val="6666FF"/>
              </a:solidFill>
            </a:endParaRPr>
          </a:p>
        </p:txBody>
      </p:sp>
      <p:sp>
        <p:nvSpPr>
          <p:cNvPr id="12293" name="Rectangle 5"/>
          <p:cNvSpPr>
            <a:spLocks noChangeArrowheads="1"/>
          </p:cNvSpPr>
          <p:nvPr/>
        </p:nvSpPr>
        <p:spPr bwMode="auto">
          <a:xfrm>
            <a:off x="2403872" y="1758558"/>
            <a:ext cx="4351734" cy="3952875"/>
          </a:xfrm>
          <a:prstGeom prst="rect">
            <a:avLst/>
          </a:prstGeom>
          <a:solidFill>
            <a:srgbClr val="F3F6F9"/>
          </a:solidFill>
          <a:ln w="147638">
            <a:solidFill>
              <a:srgbClr val="F3F6F9"/>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294" name="Rectangle 6"/>
          <p:cNvSpPr>
            <a:spLocks noChangeArrowheads="1"/>
          </p:cNvSpPr>
          <p:nvPr/>
        </p:nvSpPr>
        <p:spPr bwMode="auto">
          <a:xfrm>
            <a:off x="2403872" y="1758558"/>
            <a:ext cx="4351734" cy="3952875"/>
          </a:xfrm>
          <a:prstGeom prst="rect">
            <a:avLst/>
          </a:prstGeom>
          <a:solidFill>
            <a:srgbClr val="F2F4F8"/>
          </a:solidFill>
          <a:ln w="134938">
            <a:solidFill>
              <a:srgbClr val="F2F4F8"/>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295" name="Rectangle 7"/>
          <p:cNvSpPr>
            <a:spLocks noChangeArrowheads="1"/>
          </p:cNvSpPr>
          <p:nvPr/>
        </p:nvSpPr>
        <p:spPr bwMode="auto">
          <a:xfrm>
            <a:off x="2403872" y="1758558"/>
            <a:ext cx="4351734" cy="3952875"/>
          </a:xfrm>
          <a:prstGeom prst="rect">
            <a:avLst/>
          </a:prstGeom>
          <a:solidFill>
            <a:srgbClr val="F1F4F7"/>
          </a:solidFill>
          <a:ln w="120650">
            <a:solidFill>
              <a:srgbClr val="F1F4F7"/>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296" name="Rectangle 8"/>
          <p:cNvSpPr>
            <a:spLocks noChangeArrowheads="1"/>
          </p:cNvSpPr>
          <p:nvPr/>
        </p:nvSpPr>
        <p:spPr bwMode="auto">
          <a:xfrm>
            <a:off x="2403872" y="1758558"/>
            <a:ext cx="4351734" cy="3952875"/>
          </a:xfrm>
          <a:prstGeom prst="rect">
            <a:avLst/>
          </a:prstGeom>
          <a:solidFill>
            <a:srgbClr val="F0F2F5"/>
          </a:solidFill>
          <a:ln w="107950">
            <a:solidFill>
              <a:srgbClr val="F0F2F5"/>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297" name="Rectangle 9"/>
          <p:cNvSpPr>
            <a:spLocks noChangeArrowheads="1"/>
          </p:cNvSpPr>
          <p:nvPr/>
        </p:nvSpPr>
        <p:spPr bwMode="auto">
          <a:xfrm>
            <a:off x="2403872" y="1758558"/>
            <a:ext cx="4351734" cy="3952875"/>
          </a:xfrm>
          <a:prstGeom prst="rect">
            <a:avLst/>
          </a:prstGeom>
          <a:solidFill>
            <a:srgbClr val="EEF1F4"/>
          </a:solidFill>
          <a:ln w="93663">
            <a:solidFill>
              <a:srgbClr val="EEF1F4"/>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298" name="Rectangle 10"/>
          <p:cNvSpPr>
            <a:spLocks noChangeArrowheads="1"/>
          </p:cNvSpPr>
          <p:nvPr/>
        </p:nvSpPr>
        <p:spPr bwMode="auto">
          <a:xfrm>
            <a:off x="2403872" y="1758558"/>
            <a:ext cx="4351734" cy="3952875"/>
          </a:xfrm>
          <a:prstGeom prst="rect">
            <a:avLst/>
          </a:prstGeom>
          <a:solidFill>
            <a:srgbClr val="EDEFF3"/>
          </a:solidFill>
          <a:ln w="80963">
            <a:solidFill>
              <a:srgbClr val="EDEFF3"/>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299" name="Rectangle 11"/>
          <p:cNvSpPr>
            <a:spLocks noChangeArrowheads="1"/>
          </p:cNvSpPr>
          <p:nvPr/>
        </p:nvSpPr>
        <p:spPr bwMode="auto">
          <a:xfrm>
            <a:off x="2403872" y="1758558"/>
            <a:ext cx="4351734" cy="3952875"/>
          </a:xfrm>
          <a:prstGeom prst="rect">
            <a:avLst/>
          </a:prstGeom>
          <a:solidFill>
            <a:srgbClr val="EBEEF2"/>
          </a:solidFill>
          <a:ln w="66675">
            <a:solidFill>
              <a:srgbClr val="EBEEF2"/>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00" name="Rectangle 12"/>
          <p:cNvSpPr>
            <a:spLocks noChangeArrowheads="1"/>
          </p:cNvSpPr>
          <p:nvPr/>
        </p:nvSpPr>
        <p:spPr bwMode="auto">
          <a:xfrm>
            <a:off x="2403872" y="1758558"/>
            <a:ext cx="4351734" cy="3952875"/>
          </a:xfrm>
          <a:prstGeom prst="rect">
            <a:avLst/>
          </a:prstGeom>
          <a:solidFill>
            <a:srgbClr val="EAECF1"/>
          </a:solidFill>
          <a:ln w="53975">
            <a:solidFill>
              <a:srgbClr val="EAECF1"/>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01" name="Rectangle 15"/>
          <p:cNvSpPr>
            <a:spLocks noChangeArrowheads="1"/>
          </p:cNvSpPr>
          <p:nvPr/>
        </p:nvSpPr>
        <p:spPr bwMode="auto">
          <a:xfrm>
            <a:off x="2574135" y="1758555"/>
            <a:ext cx="4181475" cy="3830240"/>
          </a:xfrm>
          <a:prstGeom prst="rect">
            <a:avLst/>
          </a:prstGeom>
          <a:solidFill>
            <a:srgbClr val="E6E9EF"/>
          </a:solidFill>
          <a:ln w="12700">
            <a:solidFill>
              <a:srgbClr val="E6E9EF"/>
            </a:solidFill>
            <a:miter lim="800000"/>
            <a:headEnd/>
            <a:tailEnd/>
          </a:ln>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02" name="Rectangle 16"/>
          <p:cNvSpPr>
            <a:spLocks noChangeArrowheads="1"/>
          </p:cNvSpPr>
          <p:nvPr/>
        </p:nvSpPr>
        <p:spPr bwMode="auto">
          <a:xfrm>
            <a:off x="1801421" y="2421735"/>
            <a:ext cx="5017289" cy="36918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grpSp>
        <p:nvGrpSpPr>
          <p:cNvPr id="12303" name="Group 17"/>
          <p:cNvGrpSpPr>
            <a:grpSpLocks/>
          </p:cNvGrpSpPr>
          <p:nvPr/>
        </p:nvGrpSpPr>
        <p:grpSpPr bwMode="auto">
          <a:xfrm>
            <a:off x="2988473" y="2243139"/>
            <a:ext cx="896541" cy="917972"/>
            <a:chOff x="1550" y="1164"/>
            <a:chExt cx="753" cy="771"/>
          </a:xfrm>
        </p:grpSpPr>
        <p:sp>
          <p:nvSpPr>
            <p:cNvPr id="12396" name="Freeform 18"/>
            <p:cNvSpPr>
              <a:spLocks/>
            </p:cNvSpPr>
            <p:nvPr/>
          </p:nvSpPr>
          <p:spPr bwMode="auto">
            <a:xfrm>
              <a:off x="1592" y="1164"/>
              <a:ext cx="711" cy="669"/>
            </a:xfrm>
            <a:custGeom>
              <a:avLst/>
              <a:gdLst>
                <a:gd name="T0" fmla="*/ 711 w 711"/>
                <a:gd name="T1" fmla="*/ 0 h 669"/>
                <a:gd name="T2" fmla="*/ 0 w 711"/>
                <a:gd name="T3" fmla="*/ 0 h 669"/>
                <a:gd name="T4" fmla="*/ 0 w 711"/>
                <a:gd name="T5" fmla="*/ 669 h 669"/>
                <a:gd name="T6" fmla="*/ 0 60000 65536"/>
                <a:gd name="T7" fmla="*/ 0 60000 65536"/>
                <a:gd name="T8" fmla="*/ 0 60000 65536"/>
              </a:gdLst>
              <a:ahLst/>
              <a:cxnLst>
                <a:cxn ang="T6">
                  <a:pos x="T0" y="T1"/>
                </a:cxn>
                <a:cxn ang="T7">
                  <a:pos x="T2" y="T3"/>
                </a:cxn>
                <a:cxn ang="T8">
                  <a:pos x="T4" y="T5"/>
                </a:cxn>
              </a:cxnLst>
              <a:rect l="0" t="0" r="r" b="b"/>
              <a:pathLst>
                <a:path w="711" h="669">
                  <a:moveTo>
                    <a:pt x="711" y="0"/>
                  </a:moveTo>
                  <a:lnTo>
                    <a:pt x="0" y="0"/>
                  </a:lnTo>
                  <a:lnTo>
                    <a:pt x="0" y="669"/>
                  </a:lnTo>
                </a:path>
              </a:pathLst>
            </a:custGeom>
            <a:noFill/>
            <a:ln w="12700">
              <a:solidFill>
                <a:srgbClr val="75BC4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97" name="Freeform 19"/>
            <p:cNvSpPr>
              <a:spLocks/>
            </p:cNvSpPr>
            <p:nvPr/>
          </p:nvSpPr>
          <p:spPr bwMode="auto">
            <a:xfrm>
              <a:off x="1550" y="1799"/>
              <a:ext cx="85" cy="136"/>
            </a:xfrm>
            <a:custGeom>
              <a:avLst/>
              <a:gdLst>
                <a:gd name="T0" fmla="*/ 2147483647 w 10"/>
                <a:gd name="T1" fmla="*/ 2147483647 h 16"/>
                <a:gd name="T2" fmla="*/ 2147483647 w 10"/>
                <a:gd name="T3" fmla="*/ 0 h 16"/>
                <a:gd name="T4" fmla="*/ 2147483647 w 10"/>
                <a:gd name="T5" fmla="*/ 0 h 16"/>
                <a:gd name="T6" fmla="*/ 2147483647 w 10"/>
                <a:gd name="T7" fmla="*/ 2147483647 h 16"/>
                <a:gd name="T8" fmla="*/ 2147483647 w 10"/>
                <a:gd name="T9" fmla="*/ 2147483647 h 16"/>
                <a:gd name="T10" fmla="*/ 2147483647 w 10"/>
                <a:gd name="T11" fmla="*/ 2147483647 h 16"/>
                <a:gd name="T12" fmla="*/ 0 w 10"/>
                <a:gd name="T13" fmla="*/ 0 h 16"/>
                <a:gd name="T14" fmla="*/ 0 w 10"/>
                <a:gd name="T15" fmla="*/ 0 h 16"/>
                <a:gd name="T16" fmla="*/ 2147483647 w 10"/>
                <a:gd name="T17" fmla="*/ 2147483647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 h="16">
                  <a:moveTo>
                    <a:pt x="5" y="3"/>
                  </a:moveTo>
                  <a:cubicBezTo>
                    <a:pt x="10" y="0"/>
                    <a:pt x="10" y="0"/>
                    <a:pt x="10" y="0"/>
                  </a:cubicBezTo>
                  <a:cubicBezTo>
                    <a:pt x="10" y="0"/>
                    <a:pt x="10" y="0"/>
                    <a:pt x="10" y="0"/>
                  </a:cubicBezTo>
                  <a:cubicBezTo>
                    <a:pt x="7" y="8"/>
                    <a:pt x="7" y="8"/>
                    <a:pt x="7" y="8"/>
                  </a:cubicBezTo>
                  <a:cubicBezTo>
                    <a:pt x="6" y="11"/>
                    <a:pt x="6" y="13"/>
                    <a:pt x="5" y="16"/>
                  </a:cubicBezTo>
                  <a:cubicBezTo>
                    <a:pt x="5" y="13"/>
                    <a:pt x="4" y="11"/>
                    <a:pt x="3" y="8"/>
                  </a:cubicBezTo>
                  <a:cubicBezTo>
                    <a:pt x="0" y="0"/>
                    <a:pt x="0" y="0"/>
                    <a:pt x="0" y="0"/>
                  </a:cubicBezTo>
                  <a:cubicBezTo>
                    <a:pt x="0" y="0"/>
                    <a:pt x="0" y="0"/>
                    <a:pt x="0" y="0"/>
                  </a:cubicBezTo>
                  <a:lnTo>
                    <a:pt x="5" y="3"/>
                  </a:lnTo>
                  <a:close/>
                </a:path>
              </a:pathLst>
            </a:custGeom>
            <a:solidFill>
              <a:srgbClr val="75BC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04" name="Group 20"/>
          <p:cNvGrpSpPr>
            <a:grpSpLocks/>
          </p:cNvGrpSpPr>
          <p:nvPr/>
        </p:nvGrpSpPr>
        <p:grpSpPr bwMode="auto">
          <a:xfrm>
            <a:off x="3200405" y="2353867"/>
            <a:ext cx="694135" cy="807244"/>
            <a:chOff x="1728" y="1257"/>
            <a:chExt cx="583" cy="678"/>
          </a:xfrm>
        </p:grpSpPr>
        <p:sp>
          <p:nvSpPr>
            <p:cNvPr id="12394" name="Freeform 21"/>
            <p:cNvSpPr>
              <a:spLocks/>
            </p:cNvSpPr>
            <p:nvPr/>
          </p:nvSpPr>
          <p:spPr bwMode="auto">
            <a:xfrm>
              <a:off x="1728" y="1299"/>
              <a:ext cx="482" cy="636"/>
            </a:xfrm>
            <a:custGeom>
              <a:avLst/>
              <a:gdLst>
                <a:gd name="T0" fmla="*/ 482 w 482"/>
                <a:gd name="T1" fmla="*/ 0 h 636"/>
                <a:gd name="T2" fmla="*/ 0 w 482"/>
                <a:gd name="T3" fmla="*/ 0 h 636"/>
                <a:gd name="T4" fmla="*/ 0 w 482"/>
                <a:gd name="T5" fmla="*/ 636 h 636"/>
                <a:gd name="T6" fmla="*/ 0 60000 65536"/>
                <a:gd name="T7" fmla="*/ 0 60000 65536"/>
                <a:gd name="T8" fmla="*/ 0 60000 65536"/>
              </a:gdLst>
              <a:ahLst/>
              <a:cxnLst>
                <a:cxn ang="T6">
                  <a:pos x="T0" y="T1"/>
                </a:cxn>
                <a:cxn ang="T7">
                  <a:pos x="T2" y="T3"/>
                </a:cxn>
                <a:cxn ang="T8">
                  <a:pos x="T4" y="T5"/>
                </a:cxn>
              </a:cxnLst>
              <a:rect l="0" t="0" r="r" b="b"/>
              <a:pathLst>
                <a:path w="482" h="636">
                  <a:moveTo>
                    <a:pt x="482" y="0"/>
                  </a:moveTo>
                  <a:lnTo>
                    <a:pt x="0" y="0"/>
                  </a:lnTo>
                  <a:lnTo>
                    <a:pt x="0" y="636"/>
                  </a:lnTo>
                </a:path>
              </a:pathLst>
            </a:custGeom>
            <a:noFill/>
            <a:ln w="12700">
              <a:solidFill>
                <a:srgbClr val="E17E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95" name="Freeform 22"/>
            <p:cNvSpPr>
              <a:spLocks/>
            </p:cNvSpPr>
            <p:nvPr/>
          </p:nvSpPr>
          <p:spPr bwMode="auto">
            <a:xfrm>
              <a:off x="2176" y="1257"/>
              <a:ext cx="135" cy="85"/>
            </a:xfrm>
            <a:custGeom>
              <a:avLst/>
              <a:gdLst>
                <a:gd name="T0" fmla="*/ 2147483647 w 16"/>
                <a:gd name="T1" fmla="*/ 2147483647 h 10"/>
                <a:gd name="T2" fmla="*/ 0 w 16"/>
                <a:gd name="T3" fmla="*/ 0 h 10"/>
                <a:gd name="T4" fmla="*/ 0 w 16"/>
                <a:gd name="T5" fmla="*/ 0 h 10"/>
                <a:gd name="T6" fmla="*/ 2147483647 w 16"/>
                <a:gd name="T7" fmla="*/ 2147483647 h 10"/>
                <a:gd name="T8" fmla="*/ 2147483647 w 16"/>
                <a:gd name="T9" fmla="*/ 2147483647 h 10"/>
                <a:gd name="T10" fmla="*/ 2147483647 w 16"/>
                <a:gd name="T11" fmla="*/ 2147483647 h 10"/>
                <a:gd name="T12" fmla="*/ 0 w 16"/>
                <a:gd name="T13" fmla="*/ 2147483647 h 10"/>
                <a:gd name="T14" fmla="*/ 0 w 16"/>
                <a:gd name="T15" fmla="*/ 2147483647 h 10"/>
                <a:gd name="T16" fmla="*/ 2147483647 w 16"/>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10">
                  <a:moveTo>
                    <a:pt x="3" y="5"/>
                  </a:moveTo>
                  <a:cubicBezTo>
                    <a:pt x="0" y="0"/>
                    <a:pt x="0" y="0"/>
                    <a:pt x="0" y="0"/>
                  </a:cubicBezTo>
                  <a:cubicBezTo>
                    <a:pt x="0" y="0"/>
                    <a:pt x="0" y="0"/>
                    <a:pt x="0" y="0"/>
                  </a:cubicBezTo>
                  <a:cubicBezTo>
                    <a:pt x="8" y="3"/>
                    <a:pt x="8" y="3"/>
                    <a:pt x="8" y="3"/>
                  </a:cubicBezTo>
                  <a:cubicBezTo>
                    <a:pt x="10" y="3"/>
                    <a:pt x="13" y="4"/>
                    <a:pt x="16" y="5"/>
                  </a:cubicBezTo>
                  <a:cubicBezTo>
                    <a:pt x="13" y="5"/>
                    <a:pt x="10" y="6"/>
                    <a:pt x="8" y="6"/>
                  </a:cubicBezTo>
                  <a:cubicBezTo>
                    <a:pt x="0" y="10"/>
                    <a:pt x="0" y="10"/>
                    <a:pt x="0" y="10"/>
                  </a:cubicBezTo>
                  <a:cubicBezTo>
                    <a:pt x="0" y="9"/>
                    <a:pt x="0" y="9"/>
                    <a:pt x="0" y="9"/>
                  </a:cubicBezTo>
                  <a:lnTo>
                    <a:pt x="3" y="5"/>
                  </a:lnTo>
                  <a:close/>
                </a:path>
              </a:pathLst>
            </a:custGeom>
            <a:solidFill>
              <a:srgbClr val="E1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05" name="Group 23"/>
          <p:cNvGrpSpPr>
            <a:grpSpLocks/>
          </p:cNvGrpSpPr>
          <p:nvPr/>
        </p:nvGrpSpPr>
        <p:grpSpPr bwMode="auto">
          <a:xfrm>
            <a:off x="3038480" y="3937402"/>
            <a:ext cx="846535" cy="977503"/>
            <a:chOff x="1592" y="2587"/>
            <a:chExt cx="711" cy="821"/>
          </a:xfrm>
        </p:grpSpPr>
        <p:sp>
          <p:nvSpPr>
            <p:cNvPr id="12392" name="Freeform 24"/>
            <p:cNvSpPr>
              <a:spLocks/>
            </p:cNvSpPr>
            <p:nvPr/>
          </p:nvSpPr>
          <p:spPr bwMode="auto">
            <a:xfrm>
              <a:off x="1592" y="2587"/>
              <a:ext cx="618" cy="779"/>
            </a:xfrm>
            <a:custGeom>
              <a:avLst/>
              <a:gdLst>
                <a:gd name="T0" fmla="*/ 618 w 618"/>
                <a:gd name="T1" fmla="*/ 779 h 779"/>
                <a:gd name="T2" fmla="*/ 0 w 618"/>
                <a:gd name="T3" fmla="*/ 779 h 779"/>
                <a:gd name="T4" fmla="*/ 0 w 618"/>
                <a:gd name="T5" fmla="*/ 0 h 779"/>
                <a:gd name="T6" fmla="*/ 0 60000 65536"/>
                <a:gd name="T7" fmla="*/ 0 60000 65536"/>
                <a:gd name="T8" fmla="*/ 0 60000 65536"/>
              </a:gdLst>
              <a:ahLst/>
              <a:cxnLst>
                <a:cxn ang="T6">
                  <a:pos x="T0" y="T1"/>
                </a:cxn>
                <a:cxn ang="T7">
                  <a:pos x="T2" y="T3"/>
                </a:cxn>
                <a:cxn ang="T8">
                  <a:pos x="T4" y="T5"/>
                </a:cxn>
              </a:cxnLst>
              <a:rect l="0" t="0" r="r" b="b"/>
              <a:pathLst>
                <a:path w="618" h="779">
                  <a:moveTo>
                    <a:pt x="618" y="779"/>
                  </a:moveTo>
                  <a:lnTo>
                    <a:pt x="0" y="779"/>
                  </a:lnTo>
                  <a:lnTo>
                    <a:pt x="0" y="0"/>
                  </a:lnTo>
                </a:path>
              </a:pathLst>
            </a:custGeom>
            <a:noFill/>
            <a:ln w="12700">
              <a:solidFill>
                <a:srgbClr val="75BC4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93" name="Freeform 25"/>
            <p:cNvSpPr>
              <a:spLocks/>
            </p:cNvSpPr>
            <p:nvPr/>
          </p:nvSpPr>
          <p:spPr bwMode="auto">
            <a:xfrm>
              <a:off x="2168" y="3324"/>
              <a:ext cx="135" cy="84"/>
            </a:xfrm>
            <a:custGeom>
              <a:avLst/>
              <a:gdLst>
                <a:gd name="T0" fmla="*/ 2147483647 w 16"/>
                <a:gd name="T1" fmla="*/ 2147483647 h 10"/>
                <a:gd name="T2" fmla="*/ 0 w 16"/>
                <a:gd name="T3" fmla="*/ 0 h 10"/>
                <a:gd name="T4" fmla="*/ 0 w 16"/>
                <a:gd name="T5" fmla="*/ 0 h 10"/>
                <a:gd name="T6" fmla="*/ 2147483647 w 16"/>
                <a:gd name="T7" fmla="*/ 2147483647 h 10"/>
                <a:gd name="T8" fmla="*/ 2147483647 w 16"/>
                <a:gd name="T9" fmla="*/ 2147483647 h 10"/>
                <a:gd name="T10" fmla="*/ 2147483647 w 16"/>
                <a:gd name="T11" fmla="*/ 2147483647 h 10"/>
                <a:gd name="T12" fmla="*/ 0 w 16"/>
                <a:gd name="T13" fmla="*/ 2147483647 h 10"/>
                <a:gd name="T14" fmla="*/ 0 w 16"/>
                <a:gd name="T15" fmla="*/ 2147483647 h 10"/>
                <a:gd name="T16" fmla="*/ 2147483647 w 16"/>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10">
                  <a:moveTo>
                    <a:pt x="3" y="5"/>
                  </a:moveTo>
                  <a:cubicBezTo>
                    <a:pt x="0" y="0"/>
                    <a:pt x="0" y="0"/>
                    <a:pt x="0" y="0"/>
                  </a:cubicBezTo>
                  <a:cubicBezTo>
                    <a:pt x="0" y="0"/>
                    <a:pt x="0" y="0"/>
                    <a:pt x="0" y="0"/>
                  </a:cubicBezTo>
                  <a:cubicBezTo>
                    <a:pt x="8" y="3"/>
                    <a:pt x="8" y="3"/>
                    <a:pt x="8" y="3"/>
                  </a:cubicBezTo>
                  <a:cubicBezTo>
                    <a:pt x="11" y="4"/>
                    <a:pt x="13" y="4"/>
                    <a:pt x="16" y="5"/>
                  </a:cubicBezTo>
                  <a:cubicBezTo>
                    <a:pt x="13" y="6"/>
                    <a:pt x="11" y="6"/>
                    <a:pt x="8" y="7"/>
                  </a:cubicBezTo>
                  <a:cubicBezTo>
                    <a:pt x="0" y="10"/>
                    <a:pt x="0" y="10"/>
                    <a:pt x="0" y="10"/>
                  </a:cubicBezTo>
                  <a:cubicBezTo>
                    <a:pt x="0" y="10"/>
                    <a:pt x="0" y="10"/>
                    <a:pt x="0" y="10"/>
                  </a:cubicBezTo>
                  <a:lnTo>
                    <a:pt x="3" y="5"/>
                  </a:lnTo>
                  <a:close/>
                </a:path>
              </a:pathLst>
            </a:custGeom>
            <a:solidFill>
              <a:srgbClr val="75BC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06" name="Group 26"/>
          <p:cNvGrpSpPr>
            <a:grpSpLocks/>
          </p:cNvGrpSpPr>
          <p:nvPr/>
        </p:nvGrpSpPr>
        <p:grpSpPr bwMode="auto">
          <a:xfrm>
            <a:off x="3149205" y="3957639"/>
            <a:ext cx="735806" cy="746522"/>
            <a:chOff x="1685" y="2604"/>
            <a:chExt cx="618" cy="627"/>
          </a:xfrm>
        </p:grpSpPr>
        <p:sp>
          <p:nvSpPr>
            <p:cNvPr id="12390" name="Freeform 27"/>
            <p:cNvSpPr>
              <a:spLocks/>
            </p:cNvSpPr>
            <p:nvPr/>
          </p:nvSpPr>
          <p:spPr bwMode="auto">
            <a:xfrm>
              <a:off x="1728" y="2697"/>
              <a:ext cx="575" cy="534"/>
            </a:xfrm>
            <a:custGeom>
              <a:avLst/>
              <a:gdLst>
                <a:gd name="T0" fmla="*/ 575 w 575"/>
                <a:gd name="T1" fmla="*/ 534 h 534"/>
                <a:gd name="T2" fmla="*/ 0 w 575"/>
                <a:gd name="T3" fmla="*/ 534 h 534"/>
                <a:gd name="T4" fmla="*/ 0 w 575"/>
                <a:gd name="T5" fmla="*/ 0 h 534"/>
                <a:gd name="T6" fmla="*/ 0 60000 65536"/>
                <a:gd name="T7" fmla="*/ 0 60000 65536"/>
                <a:gd name="T8" fmla="*/ 0 60000 65536"/>
              </a:gdLst>
              <a:ahLst/>
              <a:cxnLst>
                <a:cxn ang="T6">
                  <a:pos x="T0" y="T1"/>
                </a:cxn>
                <a:cxn ang="T7">
                  <a:pos x="T2" y="T3"/>
                </a:cxn>
                <a:cxn ang="T8">
                  <a:pos x="T4" y="T5"/>
                </a:cxn>
              </a:cxnLst>
              <a:rect l="0" t="0" r="r" b="b"/>
              <a:pathLst>
                <a:path w="575" h="534">
                  <a:moveTo>
                    <a:pt x="575" y="534"/>
                  </a:moveTo>
                  <a:lnTo>
                    <a:pt x="0" y="534"/>
                  </a:lnTo>
                  <a:lnTo>
                    <a:pt x="0" y="0"/>
                  </a:lnTo>
                </a:path>
              </a:pathLst>
            </a:custGeom>
            <a:noFill/>
            <a:ln w="12700">
              <a:solidFill>
                <a:srgbClr val="E17E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91" name="Freeform 28"/>
            <p:cNvSpPr>
              <a:spLocks/>
            </p:cNvSpPr>
            <p:nvPr/>
          </p:nvSpPr>
          <p:spPr bwMode="auto">
            <a:xfrm>
              <a:off x="1685" y="2604"/>
              <a:ext cx="85" cy="135"/>
            </a:xfrm>
            <a:custGeom>
              <a:avLst/>
              <a:gdLst>
                <a:gd name="T0" fmla="*/ 2147483647 w 10"/>
                <a:gd name="T1" fmla="*/ 2147483647 h 16"/>
                <a:gd name="T2" fmla="*/ 0 w 10"/>
                <a:gd name="T3" fmla="*/ 2147483647 h 16"/>
                <a:gd name="T4" fmla="*/ 0 w 10"/>
                <a:gd name="T5" fmla="*/ 2147483647 h 16"/>
                <a:gd name="T6" fmla="*/ 2147483647 w 10"/>
                <a:gd name="T7" fmla="*/ 2147483647 h 16"/>
                <a:gd name="T8" fmla="*/ 2147483647 w 10"/>
                <a:gd name="T9" fmla="*/ 0 h 16"/>
                <a:gd name="T10" fmla="*/ 2147483647 w 10"/>
                <a:gd name="T11" fmla="*/ 2147483647 h 16"/>
                <a:gd name="T12" fmla="*/ 2147483647 w 10"/>
                <a:gd name="T13" fmla="*/ 2147483647 h 16"/>
                <a:gd name="T14" fmla="*/ 2147483647 w 10"/>
                <a:gd name="T15" fmla="*/ 2147483647 h 16"/>
                <a:gd name="T16" fmla="*/ 2147483647 w 10"/>
                <a:gd name="T17" fmla="*/ 2147483647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 h="16">
                  <a:moveTo>
                    <a:pt x="5" y="13"/>
                  </a:moveTo>
                  <a:cubicBezTo>
                    <a:pt x="0" y="16"/>
                    <a:pt x="0" y="16"/>
                    <a:pt x="0" y="16"/>
                  </a:cubicBezTo>
                  <a:cubicBezTo>
                    <a:pt x="0" y="16"/>
                    <a:pt x="0" y="16"/>
                    <a:pt x="0" y="16"/>
                  </a:cubicBezTo>
                  <a:cubicBezTo>
                    <a:pt x="3" y="8"/>
                    <a:pt x="3" y="8"/>
                    <a:pt x="3" y="8"/>
                  </a:cubicBezTo>
                  <a:cubicBezTo>
                    <a:pt x="4" y="5"/>
                    <a:pt x="5" y="2"/>
                    <a:pt x="5" y="0"/>
                  </a:cubicBezTo>
                  <a:cubicBezTo>
                    <a:pt x="6" y="2"/>
                    <a:pt x="6" y="5"/>
                    <a:pt x="7" y="8"/>
                  </a:cubicBezTo>
                  <a:cubicBezTo>
                    <a:pt x="10" y="16"/>
                    <a:pt x="10" y="16"/>
                    <a:pt x="10" y="16"/>
                  </a:cubicBezTo>
                  <a:cubicBezTo>
                    <a:pt x="10" y="16"/>
                    <a:pt x="10" y="16"/>
                    <a:pt x="10" y="16"/>
                  </a:cubicBezTo>
                  <a:lnTo>
                    <a:pt x="5" y="13"/>
                  </a:lnTo>
                  <a:close/>
                </a:path>
              </a:pathLst>
            </a:custGeom>
            <a:solidFill>
              <a:srgbClr val="E1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07" name="Group 29"/>
          <p:cNvGrpSpPr>
            <a:grpSpLocks/>
          </p:cNvGrpSpPr>
          <p:nvPr/>
        </p:nvGrpSpPr>
        <p:grpSpPr bwMode="auto">
          <a:xfrm>
            <a:off x="5244707" y="2193135"/>
            <a:ext cx="756047" cy="967979"/>
            <a:chOff x="3445" y="1122"/>
            <a:chExt cx="635" cy="813"/>
          </a:xfrm>
        </p:grpSpPr>
        <p:sp>
          <p:nvSpPr>
            <p:cNvPr id="12388" name="Freeform 30"/>
            <p:cNvSpPr>
              <a:spLocks/>
            </p:cNvSpPr>
            <p:nvPr/>
          </p:nvSpPr>
          <p:spPr bwMode="auto">
            <a:xfrm>
              <a:off x="3547" y="1164"/>
              <a:ext cx="533" cy="771"/>
            </a:xfrm>
            <a:custGeom>
              <a:avLst/>
              <a:gdLst>
                <a:gd name="T0" fmla="*/ 0 w 533"/>
                <a:gd name="T1" fmla="*/ 0 h 771"/>
                <a:gd name="T2" fmla="*/ 533 w 533"/>
                <a:gd name="T3" fmla="*/ 0 h 771"/>
                <a:gd name="T4" fmla="*/ 533 w 533"/>
                <a:gd name="T5" fmla="*/ 771 h 771"/>
                <a:gd name="T6" fmla="*/ 0 60000 65536"/>
                <a:gd name="T7" fmla="*/ 0 60000 65536"/>
                <a:gd name="T8" fmla="*/ 0 60000 65536"/>
              </a:gdLst>
              <a:ahLst/>
              <a:cxnLst>
                <a:cxn ang="T6">
                  <a:pos x="T0" y="T1"/>
                </a:cxn>
                <a:cxn ang="T7">
                  <a:pos x="T2" y="T3"/>
                </a:cxn>
                <a:cxn ang="T8">
                  <a:pos x="T4" y="T5"/>
                </a:cxn>
              </a:cxnLst>
              <a:rect l="0" t="0" r="r" b="b"/>
              <a:pathLst>
                <a:path w="533" h="771">
                  <a:moveTo>
                    <a:pt x="0" y="0"/>
                  </a:moveTo>
                  <a:lnTo>
                    <a:pt x="533" y="0"/>
                  </a:lnTo>
                  <a:lnTo>
                    <a:pt x="533" y="771"/>
                  </a:lnTo>
                </a:path>
              </a:pathLst>
            </a:custGeom>
            <a:noFill/>
            <a:ln w="12700">
              <a:solidFill>
                <a:srgbClr val="75BC4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89" name="Freeform 31"/>
            <p:cNvSpPr>
              <a:spLocks/>
            </p:cNvSpPr>
            <p:nvPr/>
          </p:nvSpPr>
          <p:spPr bwMode="auto">
            <a:xfrm>
              <a:off x="3445" y="1122"/>
              <a:ext cx="136" cy="84"/>
            </a:xfrm>
            <a:custGeom>
              <a:avLst/>
              <a:gdLst>
                <a:gd name="T0" fmla="*/ 2147483647 w 16"/>
                <a:gd name="T1" fmla="*/ 2147483647 h 10"/>
                <a:gd name="T2" fmla="*/ 2147483647 w 16"/>
                <a:gd name="T3" fmla="*/ 2147483647 h 10"/>
                <a:gd name="T4" fmla="*/ 2147483647 w 16"/>
                <a:gd name="T5" fmla="*/ 2147483647 h 10"/>
                <a:gd name="T6" fmla="*/ 2147483647 w 16"/>
                <a:gd name="T7" fmla="*/ 2147483647 h 10"/>
                <a:gd name="T8" fmla="*/ 0 w 16"/>
                <a:gd name="T9" fmla="*/ 2147483647 h 10"/>
                <a:gd name="T10" fmla="*/ 2147483647 w 16"/>
                <a:gd name="T11" fmla="*/ 2147483647 h 10"/>
                <a:gd name="T12" fmla="*/ 2147483647 w 16"/>
                <a:gd name="T13" fmla="*/ 0 h 10"/>
                <a:gd name="T14" fmla="*/ 2147483647 w 16"/>
                <a:gd name="T15" fmla="*/ 0 h 10"/>
                <a:gd name="T16" fmla="*/ 2147483647 w 16"/>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10">
                  <a:moveTo>
                    <a:pt x="13" y="5"/>
                  </a:moveTo>
                  <a:cubicBezTo>
                    <a:pt x="16" y="9"/>
                    <a:pt x="16" y="9"/>
                    <a:pt x="16" y="9"/>
                  </a:cubicBezTo>
                  <a:cubicBezTo>
                    <a:pt x="16" y="10"/>
                    <a:pt x="16" y="10"/>
                    <a:pt x="16" y="10"/>
                  </a:cubicBezTo>
                  <a:cubicBezTo>
                    <a:pt x="8" y="6"/>
                    <a:pt x="8" y="6"/>
                    <a:pt x="8" y="6"/>
                  </a:cubicBezTo>
                  <a:cubicBezTo>
                    <a:pt x="5" y="6"/>
                    <a:pt x="3" y="5"/>
                    <a:pt x="0" y="5"/>
                  </a:cubicBezTo>
                  <a:cubicBezTo>
                    <a:pt x="3" y="4"/>
                    <a:pt x="5" y="3"/>
                    <a:pt x="8" y="3"/>
                  </a:cubicBezTo>
                  <a:cubicBezTo>
                    <a:pt x="16" y="0"/>
                    <a:pt x="16" y="0"/>
                    <a:pt x="16" y="0"/>
                  </a:cubicBezTo>
                  <a:cubicBezTo>
                    <a:pt x="16" y="0"/>
                    <a:pt x="16" y="0"/>
                    <a:pt x="16" y="0"/>
                  </a:cubicBezTo>
                  <a:lnTo>
                    <a:pt x="13" y="5"/>
                  </a:lnTo>
                  <a:close/>
                </a:path>
              </a:pathLst>
            </a:custGeom>
            <a:solidFill>
              <a:srgbClr val="75BC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08" name="Group 32"/>
          <p:cNvGrpSpPr>
            <a:grpSpLocks/>
          </p:cNvGrpSpPr>
          <p:nvPr/>
        </p:nvGrpSpPr>
        <p:grpSpPr bwMode="auto">
          <a:xfrm>
            <a:off x="5235180" y="2403872"/>
            <a:ext cx="644128" cy="757238"/>
            <a:chOff x="3437" y="1299"/>
            <a:chExt cx="541" cy="636"/>
          </a:xfrm>
        </p:grpSpPr>
        <p:sp>
          <p:nvSpPr>
            <p:cNvPr id="12386" name="Freeform 33"/>
            <p:cNvSpPr>
              <a:spLocks/>
            </p:cNvSpPr>
            <p:nvPr/>
          </p:nvSpPr>
          <p:spPr bwMode="auto">
            <a:xfrm>
              <a:off x="3437" y="1299"/>
              <a:ext cx="507" cy="534"/>
            </a:xfrm>
            <a:custGeom>
              <a:avLst/>
              <a:gdLst>
                <a:gd name="T0" fmla="*/ 0 w 507"/>
                <a:gd name="T1" fmla="*/ 0 h 534"/>
                <a:gd name="T2" fmla="*/ 507 w 507"/>
                <a:gd name="T3" fmla="*/ 0 h 534"/>
                <a:gd name="T4" fmla="*/ 507 w 507"/>
                <a:gd name="T5" fmla="*/ 534 h 534"/>
                <a:gd name="T6" fmla="*/ 0 60000 65536"/>
                <a:gd name="T7" fmla="*/ 0 60000 65536"/>
                <a:gd name="T8" fmla="*/ 0 60000 65536"/>
              </a:gdLst>
              <a:ahLst/>
              <a:cxnLst>
                <a:cxn ang="T6">
                  <a:pos x="T0" y="T1"/>
                </a:cxn>
                <a:cxn ang="T7">
                  <a:pos x="T2" y="T3"/>
                </a:cxn>
                <a:cxn ang="T8">
                  <a:pos x="T4" y="T5"/>
                </a:cxn>
              </a:cxnLst>
              <a:rect l="0" t="0" r="r" b="b"/>
              <a:pathLst>
                <a:path w="507" h="534">
                  <a:moveTo>
                    <a:pt x="0" y="0"/>
                  </a:moveTo>
                  <a:lnTo>
                    <a:pt x="507" y="0"/>
                  </a:lnTo>
                  <a:lnTo>
                    <a:pt x="507" y="534"/>
                  </a:lnTo>
                </a:path>
              </a:pathLst>
            </a:custGeom>
            <a:noFill/>
            <a:ln w="12700">
              <a:solidFill>
                <a:srgbClr val="E17E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87" name="Freeform 34"/>
            <p:cNvSpPr>
              <a:spLocks/>
            </p:cNvSpPr>
            <p:nvPr/>
          </p:nvSpPr>
          <p:spPr bwMode="auto">
            <a:xfrm>
              <a:off x="3902" y="1799"/>
              <a:ext cx="76" cy="136"/>
            </a:xfrm>
            <a:custGeom>
              <a:avLst/>
              <a:gdLst>
                <a:gd name="T0" fmla="*/ 2147483647 w 9"/>
                <a:gd name="T1" fmla="*/ 2147483647 h 16"/>
                <a:gd name="T2" fmla="*/ 2147483647 w 9"/>
                <a:gd name="T3" fmla="*/ 0 h 16"/>
                <a:gd name="T4" fmla="*/ 2147483647 w 9"/>
                <a:gd name="T5" fmla="*/ 0 h 16"/>
                <a:gd name="T6" fmla="*/ 2147483647 w 9"/>
                <a:gd name="T7" fmla="*/ 2147483647 h 16"/>
                <a:gd name="T8" fmla="*/ 2147483647 w 9"/>
                <a:gd name="T9" fmla="*/ 2147483647 h 16"/>
                <a:gd name="T10" fmla="*/ 2147483647 w 9"/>
                <a:gd name="T11" fmla="*/ 2147483647 h 16"/>
                <a:gd name="T12" fmla="*/ 0 w 9"/>
                <a:gd name="T13" fmla="*/ 0 h 16"/>
                <a:gd name="T14" fmla="*/ 0 w 9"/>
                <a:gd name="T15" fmla="*/ 0 h 16"/>
                <a:gd name="T16" fmla="*/ 2147483647 w 9"/>
                <a:gd name="T17" fmla="*/ 2147483647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16">
                  <a:moveTo>
                    <a:pt x="5" y="3"/>
                  </a:moveTo>
                  <a:cubicBezTo>
                    <a:pt x="9" y="0"/>
                    <a:pt x="9" y="0"/>
                    <a:pt x="9" y="0"/>
                  </a:cubicBezTo>
                  <a:cubicBezTo>
                    <a:pt x="9" y="0"/>
                    <a:pt x="9" y="0"/>
                    <a:pt x="9" y="0"/>
                  </a:cubicBezTo>
                  <a:cubicBezTo>
                    <a:pt x="6" y="8"/>
                    <a:pt x="6" y="8"/>
                    <a:pt x="6" y="8"/>
                  </a:cubicBezTo>
                  <a:cubicBezTo>
                    <a:pt x="6" y="11"/>
                    <a:pt x="5" y="14"/>
                    <a:pt x="5" y="16"/>
                  </a:cubicBezTo>
                  <a:cubicBezTo>
                    <a:pt x="4" y="14"/>
                    <a:pt x="3" y="11"/>
                    <a:pt x="3" y="8"/>
                  </a:cubicBezTo>
                  <a:cubicBezTo>
                    <a:pt x="0" y="0"/>
                    <a:pt x="0" y="0"/>
                    <a:pt x="0" y="0"/>
                  </a:cubicBezTo>
                  <a:cubicBezTo>
                    <a:pt x="0" y="0"/>
                    <a:pt x="0" y="0"/>
                    <a:pt x="0" y="0"/>
                  </a:cubicBezTo>
                  <a:lnTo>
                    <a:pt x="5" y="3"/>
                  </a:lnTo>
                  <a:close/>
                </a:path>
              </a:pathLst>
            </a:custGeom>
            <a:solidFill>
              <a:srgbClr val="E1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09" name="Group 35"/>
          <p:cNvGrpSpPr>
            <a:grpSpLocks/>
          </p:cNvGrpSpPr>
          <p:nvPr/>
        </p:nvGrpSpPr>
        <p:grpSpPr bwMode="auto">
          <a:xfrm>
            <a:off x="5244705" y="3946922"/>
            <a:ext cx="796528" cy="917972"/>
            <a:chOff x="3445" y="2595"/>
            <a:chExt cx="669" cy="771"/>
          </a:xfrm>
        </p:grpSpPr>
        <p:sp>
          <p:nvSpPr>
            <p:cNvPr id="12384" name="Freeform 36"/>
            <p:cNvSpPr>
              <a:spLocks/>
            </p:cNvSpPr>
            <p:nvPr/>
          </p:nvSpPr>
          <p:spPr bwMode="auto">
            <a:xfrm>
              <a:off x="3445" y="2697"/>
              <a:ext cx="635" cy="669"/>
            </a:xfrm>
            <a:custGeom>
              <a:avLst/>
              <a:gdLst>
                <a:gd name="T0" fmla="*/ 0 w 635"/>
                <a:gd name="T1" fmla="*/ 669 h 669"/>
                <a:gd name="T2" fmla="*/ 635 w 635"/>
                <a:gd name="T3" fmla="*/ 669 h 669"/>
                <a:gd name="T4" fmla="*/ 635 w 635"/>
                <a:gd name="T5" fmla="*/ 0 h 669"/>
                <a:gd name="T6" fmla="*/ 0 60000 65536"/>
                <a:gd name="T7" fmla="*/ 0 60000 65536"/>
                <a:gd name="T8" fmla="*/ 0 60000 65536"/>
              </a:gdLst>
              <a:ahLst/>
              <a:cxnLst>
                <a:cxn ang="T6">
                  <a:pos x="T0" y="T1"/>
                </a:cxn>
                <a:cxn ang="T7">
                  <a:pos x="T2" y="T3"/>
                </a:cxn>
                <a:cxn ang="T8">
                  <a:pos x="T4" y="T5"/>
                </a:cxn>
              </a:cxnLst>
              <a:rect l="0" t="0" r="r" b="b"/>
              <a:pathLst>
                <a:path w="635" h="669">
                  <a:moveTo>
                    <a:pt x="0" y="669"/>
                  </a:moveTo>
                  <a:lnTo>
                    <a:pt x="635" y="669"/>
                  </a:lnTo>
                  <a:lnTo>
                    <a:pt x="635" y="0"/>
                  </a:lnTo>
                </a:path>
              </a:pathLst>
            </a:custGeom>
            <a:noFill/>
            <a:ln w="12700">
              <a:solidFill>
                <a:srgbClr val="75BC4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85" name="Freeform 37"/>
            <p:cNvSpPr>
              <a:spLocks/>
            </p:cNvSpPr>
            <p:nvPr/>
          </p:nvSpPr>
          <p:spPr bwMode="auto">
            <a:xfrm>
              <a:off x="4037" y="2595"/>
              <a:ext cx="77" cy="136"/>
            </a:xfrm>
            <a:custGeom>
              <a:avLst/>
              <a:gdLst>
                <a:gd name="T0" fmla="*/ 2147483647 w 9"/>
                <a:gd name="T1" fmla="*/ 2147483647 h 16"/>
                <a:gd name="T2" fmla="*/ 0 w 9"/>
                <a:gd name="T3" fmla="*/ 2147483647 h 16"/>
                <a:gd name="T4" fmla="*/ 0 w 9"/>
                <a:gd name="T5" fmla="*/ 2147483647 h 16"/>
                <a:gd name="T6" fmla="*/ 2147483647 w 9"/>
                <a:gd name="T7" fmla="*/ 2147483647 h 16"/>
                <a:gd name="T8" fmla="*/ 2147483647 w 9"/>
                <a:gd name="T9" fmla="*/ 0 h 16"/>
                <a:gd name="T10" fmla="*/ 2147483647 w 9"/>
                <a:gd name="T11" fmla="*/ 2147483647 h 16"/>
                <a:gd name="T12" fmla="*/ 2147483647 w 9"/>
                <a:gd name="T13" fmla="*/ 2147483647 h 16"/>
                <a:gd name="T14" fmla="*/ 2147483647 w 9"/>
                <a:gd name="T15" fmla="*/ 2147483647 h 16"/>
                <a:gd name="T16" fmla="*/ 2147483647 w 9"/>
                <a:gd name="T17" fmla="*/ 2147483647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16">
                  <a:moveTo>
                    <a:pt x="5" y="14"/>
                  </a:moveTo>
                  <a:cubicBezTo>
                    <a:pt x="0" y="16"/>
                    <a:pt x="0" y="16"/>
                    <a:pt x="0" y="16"/>
                  </a:cubicBezTo>
                  <a:cubicBezTo>
                    <a:pt x="0" y="16"/>
                    <a:pt x="0" y="16"/>
                    <a:pt x="0" y="16"/>
                  </a:cubicBezTo>
                  <a:cubicBezTo>
                    <a:pt x="3" y="8"/>
                    <a:pt x="3" y="8"/>
                    <a:pt x="3" y="8"/>
                  </a:cubicBezTo>
                  <a:cubicBezTo>
                    <a:pt x="3" y="6"/>
                    <a:pt x="4" y="3"/>
                    <a:pt x="5" y="0"/>
                  </a:cubicBezTo>
                  <a:cubicBezTo>
                    <a:pt x="5" y="3"/>
                    <a:pt x="6" y="6"/>
                    <a:pt x="6" y="8"/>
                  </a:cubicBezTo>
                  <a:cubicBezTo>
                    <a:pt x="9" y="16"/>
                    <a:pt x="9" y="16"/>
                    <a:pt x="9" y="16"/>
                  </a:cubicBezTo>
                  <a:cubicBezTo>
                    <a:pt x="9" y="16"/>
                    <a:pt x="9" y="16"/>
                    <a:pt x="9" y="16"/>
                  </a:cubicBezTo>
                  <a:lnTo>
                    <a:pt x="5" y="14"/>
                  </a:lnTo>
                  <a:close/>
                </a:path>
              </a:pathLst>
            </a:custGeom>
            <a:solidFill>
              <a:srgbClr val="75BC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grpSp>
        <p:nvGrpSpPr>
          <p:cNvPr id="12310" name="Group 38"/>
          <p:cNvGrpSpPr>
            <a:grpSpLocks/>
          </p:cNvGrpSpPr>
          <p:nvPr/>
        </p:nvGrpSpPr>
        <p:grpSpPr bwMode="auto">
          <a:xfrm>
            <a:off x="5244703" y="3946923"/>
            <a:ext cx="594122" cy="807244"/>
            <a:chOff x="3445" y="2595"/>
            <a:chExt cx="499" cy="678"/>
          </a:xfrm>
        </p:grpSpPr>
        <p:sp>
          <p:nvSpPr>
            <p:cNvPr id="12382" name="Freeform 39"/>
            <p:cNvSpPr>
              <a:spLocks/>
            </p:cNvSpPr>
            <p:nvPr/>
          </p:nvSpPr>
          <p:spPr bwMode="auto">
            <a:xfrm>
              <a:off x="3547" y="2595"/>
              <a:ext cx="397" cy="636"/>
            </a:xfrm>
            <a:custGeom>
              <a:avLst/>
              <a:gdLst>
                <a:gd name="T0" fmla="*/ 0 w 397"/>
                <a:gd name="T1" fmla="*/ 636 h 636"/>
                <a:gd name="T2" fmla="*/ 397 w 397"/>
                <a:gd name="T3" fmla="*/ 636 h 636"/>
                <a:gd name="T4" fmla="*/ 397 w 397"/>
                <a:gd name="T5" fmla="*/ 0 h 636"/>
                <a:gd name="T6" fmla="*/ 0 60000 65536"/>
                <a:gd name="T7" fmla="*/ 0 60000 65536"/>
                <a:gd name="T8" fmla="*/ 0 60000 65536"/>
              </a:gdLst>
              <a:ahLst/>
              <a:cxnLst>
                <a:cxn ang="T6">
                  <a:pos x="T0" y="T1"/>
                </a:cxn>
                <a:cxn ang="T7">
                  <a:pos x="T2" y="T3"/>
                </a:cxn>
                <a:cxn ang="T8">
                  <a:pos x="T4" y="T5"/>
                </a:cxn>
              </a:cxnLst>
              <a:rect l="0" t="0" r="r" b="b"/>
              <a:pathLst>
                <a:path w="397" h="636">
                  <a:moveTo>
                    <a:pt x="0" y="636"/>
                  </a:moveTo>
                  <a:lnTo>
                    <a:pt x="397" y="636"/>
                  </a:lnTo>
                  <a:lnTo>
                    <a:pt x="397" y="0"/>
                  </a:lnTo>
                </a:path>
              </a:pathLst>
            </a:custGeom>
            <a:noFill/>
            <a:ln w="12700">
              <a:solidFill>
                <a:srgbClr val="E17E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sz="1350"/>
            </a:p>
          </p:txBody>
        </p:sp>
        <p:sp>
          <p:nvSpPr>
            <p:cNvPr id="12383" name="Freeform 40"/>
            <p:cNvSpPr>
              <a:spLocks/>
            </p:cNvSpPr>
            <p:nvPr/>
          </p:nvSpPr>
          <p:spPr bwMode="auto">
            <a:xfrm>
              <a:off x="3445" y="3188"/>
              <a:ext cx="136" cy="85"/>
            </a:xfrm>
            <a:custGeom>
              <a:avLst/>
              <a:gdLst>
                <a:gd name="T0" fmla="*/ 2147483647 w 16"/>
                <a:gd name="T1" fmla="*/ 2147483647 h 10"/>
                <a:gd name="T2" fmla="*/ 2147483647 w 16"/>
                <a:gd name="T3" fmla="*/ 2147483647 h 10"/>
                <a:gd name="T4" fmla="*/ 2147483647 w 16"/>
                <a:gd name="T5" fmla="*/ 2147483647 h 10"/>
                <a:gd name="T6" fmla="*/ 2147483647 w 16"/>
                <a:gd name="T7" fmla="*/ 2147483647 h 10"/>
                <a:gd name="T8" fmla="*/ 0 w 16"/>
                <a:gd name="T9" fmla="*/ 2147483647 h 10"/>
                <a:gd name="T10" fmla="*/ 2147483647 w 16"/>
                <a:gd name="T11" fmla="*/ 2147483647 h 10"/>
                <a:gd name="T12" fmla="*/ 2147483647 w 16"/>
                <a:gd name="T13" fmla="*/ 0 h 10"/>
                <a:gd name="T14" fmla="*/ 2147483647 w 16"/>
                <a:gd name="T15" fmla="*/ 0 h 10"/>
                <a:gd name="T16" fmla="*/ 2147483647 w 16"/>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10">
                  <a:moveTo>
                    <a:pt x="13" y="5"/>
                  </a:moveTo>
                  <a:cubicBezTo>
                    <a:pt x="16" y="10"/>
                    <a:pt x="16" y="10"/>
                    <a:pt x="16" y="10"/>
                  </a:cubicBezTo>
                  <a:cubicBezTo>
                    <a:pt x="16" y="10"/>
                    <a:pt x="16" y="10"/>
                    <a:pt x="16" y="10"/>
                  </a:cubicBezTo>
                  <a:cubicBezTo>
                    <a:pt x="8" y="7"/>
                    <a:pt x="8" y="7"/>
                    <a:pt x="8" y="7"/>
                  </a:cubicBezTo>
                  <a:cubicBezTo>
                    <a:pt x="6" y="6"/>
                    <a:pt x="3" y="6"/>
                    <a:pt x="0" y="5"/>
                  </a:cubicBezTo>
                  <a:cubicBezTo>
                    <a:pt x="3" y="4"/>
                    <a:pt x="6" y="4"/>
                    <a:pt x="8" y="3"/>
                  </a:cubicBezTo>
                  <a:cubicBezTo>
                    <a:pt x="16" y="0"/>
                    <a:pt x="16" y="0"/>
                    <a:pt x="16" y="0"/>
                  </a:cubicBezTo>
                  <a:cubicBezTo>
                    <a:pt x="16" y="0"/>
                    <a:pt x="16" y="0"/>
                    <a:pt x="16" y="0"/>
                  </a:cubicBezTo>
                  <a:lnTo>
                    <a:pt x="13" y="5"/>
                  </a:lnTo>
                  <a:close/>
                </a:path>
              </a:pathLst>
            </a:custGeom>
            <a:solidFill>
              <a:srgbClr val="E1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grpSp>
      <p:sp>
        <p:nvSpPr>
          <p:cNvPr id="12311" name="Line 41"/>
          <p:cNvSpPr>
            <a:spLocks noChangeShapeType="1"/>
          </p:cNvSpPr>
          <p:nvPr/>
        </p:nvSpPr>
        <p:spPr bwMode="auto">
          <a:xfrm>
            <a:off x="5345906" y="5147074"/>
            <a:ext cx="201216" cy="1190"/>
          </a:xfrm>
          <a:prstGeom prst="line">
            <a:avLst/>
          </a:prstGeom>
          <a:noFill/>
          <a:ln w="12700">
            <a:solidFill>
              <a:srgbClr val="E17E26"/>
            </a:solidFill>
            <a:round/>
            <a:headEnd/>
            <a:tailEnd/>
          </a:ln>
          <a:extLst>
            <a:ext uri="{909E8E84-426E-40DD-AFC4-6F175D3DCCD1}">
              <a14:hiddenFill xmlns:a14="http://schemas.microsoft.com/office/drawing/2010/main">
                <a:noFill/>
              </a14:hiddenFill>
            </a:ext>
          </a:extLst>
        </p:spPr>
        <p:txBody>
          <a:bodyPr/>
          <a:lstStyle/>
          <a:p>
            <a:endParaRPr lang="de-DE" sz="1350"/>
          </a:p>
        </p:txBody>
      </p:sp>
      <p:sp>
        <p:nvSpPr>
          <p:cNvPr id="12312" name="Freeform 42"/>
          <p:cNvSpPr>
            <a:spLocks/>
          </p:cNvSpPr>
          <p:nvPr/>
        </p:nvSpPr>
        <p:spPr bwMode="auto">
          <a:xfrm>
            <a:off x="5506645" y="5097071"/>
            <a:ext cx="161925" cy="101203"/>
          </a:xfrm>
          <a:custGeom>
            <a:avLst/>
            <a:gdLst>
              <a:gd name="T0" fmla="*/ 2147483647 w 16"/>
              <a:gd name="T1" fmla="*/ 2147483647 h 10"/>
              <a:gd name="T2" fmla="*/ 0 w 16"/>
              <a:gd name="T3" fmla="*/ 0 h 10"/>
              <a:gd name="T4" fmla="*/ 0 w 16"/>
              <a:gd name="T5" fmla="*/ 0 h 10"/>
              <a:gd name="T6" fmla="*/ 2147483647 w 16"/>
              <a:gd name="T7" fmla="*/ 2147483647 h 10"/>
              <a:gd name="T8" fmla="*/ 2147483647 w 16"/>
              <a:gd name="T9" fmla="*/ 2147483647 h 10"/>
              <a:gd name="T10" fmla="*/ 2147483647 w 16"/>
              <a:gd name="T11" fmla="*/ 2147483647 h 10"/>
              <a:gd name="T12" fmla="*/ 0 w 16"/>
              <a:gd name="T13" fmla="*/ 2147483647 h 10"/>
              <a:gd name="T14" fmla="*/ 0 w 16"/>
              <a:gd name="T15" fmla="*/ 2147483647 h 10"/>
              <a:gd name="T16" fmla="*/ 2147483647 w 16"/>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10">
                <a:moveTo>
                  <a:pt x="3" y="5"/>
                </a:moveTo>
                <a:cubicBezTo>
                  <a:pt x="0" y="0"/>
                  <a:pt x="0" y="0"/>
                  <a:pt x="0" y="0"/>
                </a:cubicBezTo>
                <a:cubicBezTo>
                  <a:pt x="0" y="0"/>
                  <a:pt x="0" y="0"/>
                  <a:pt x="0" y="0"/>
                </a:cubicBezTo>
                <a:cubicBezTo>
                  <a:pt x="8" y="3"/>
                  <a:pt x="8" y="3"/>
                  <a:pt x="8" y="3"/>
                </a:cubicBezTo>
                <a:cubicBezTo>
                  <a:pt x="10" y="4"/>
                  <a:pt x="13" y="4"/>
                  <a:pt x="16" y="5"/>
                </a:cubicBezTo>
                <a:cubicBezTo>
                  <a:pt x="13" y="6"/>
                  <a:pt x="10" y="6"/>
                  <a:pt x="8" y="7"/>
                </a:cubicBezTo>
                <a:cubicBezTo>
                  <a:pt x="0" y="10"/>
                  <a:pt x="0" y="10"/>
                  <a:pt x="0" y="10"/>
                </a:cubicBezTo>
                <a:cubicBezTo>
                  <a:pt x="0" y="10"/>
                  <a:pt x="0" y="10"/>
                  <a:pt x="0" y="10"/>
                </a:cubicBezTo>
                <a:lnTo>
                  <a:pt x="3" y="5"/>
                </a:lnTo>
                <a:close/>
              </a:path>
            </a:pathLst>
          </a:custGeom>
          <a:solidFill>
            <a:srgbClr val="E1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sp>
        <p:nvSpPr>
          <p:cNvPr id="12313" name="Line 43"/>
          <p:cNvSpPr>
            <a:spLocks noChangeShapeType="1"/>
          </p:cNvSpPr>
          <p:nvPr/>
        </p:nvSpPr>
        <p:spPr bwMode="auto">
          <a:xfrm>
            <a:off x="5345906" y="5439967"/>
            <a:ext cx="201216" cy="1190"/>
          </a:xfrm>
          <a:prstGeom prst="line">
            <a:avLst/>
          </a:prstGeom>
          <a:noFill/>
          <a:ln w="12700">
            <a:solidFill>
              <a:srgbClr val="75BC40"/>
            </a:solidFill>
            <a:round/>
            <a:headEnd/>
            <a:tailEnd/>
          </a:ln>
          <a:extLst>
            <a:ext uri="{909E8E84-426E-40DD-AFC4-6F175D3DCCD1}">
              <a14:hiddenFill xmlns:a14="http://schemas.microsoft.com/office/drawing/2010/main">
                <a:noFill/>
              </a14:hiddenFill>
            </a:ext>
          </a:extLst>
        </p:spPr>
        <p:txBody>
          <a:bodyPr/>
          <a:lstStyle/>
          <a:p>
            <a:endParaRPr lang="de-DE" sz="1350"/>
          </a:p>
        </p:txBody>
      </p:sp>
      <p:sp>
        <p:nvSpPr>
          <p:cNvPr id="12314" name="Freeform 44"/>
          <p:cNvSpPr>
            <a:spLocks/>
          </p:cNvSpPr>
          <p:nvPr/>
        </p:nvSpPr>
        <p:spPr bwMode="auto">
          <a:xfrm>
            <a:off x="5506645" y="5388769"/>
            <a:ext cx="161925" cy="101204"/>
          </a:xfrm>
          <a:custGeom>
            <a:avLst/>
            <a:gdLst>
              <a:gd name="T0" fmla="*/ 2147483647 w 16"/>
              <a:gd name="T1" fmla="*/ 2147483647 h 10"/>
              <a:gd name="T2" fmla="*/ 0 w 16"/>
              <a:gd name="T3" fmla="*/ 0 h 10"/>
              <a:gd name="T4" fmla="*/ 0 w 16"/>
              <a:gd name="T5" fmla="*/ 0 h 10"/>
              <a:gd name="T6" fmla="*/ 2147483647 w 16"/>
              <a:gd name="T7" fmla="*/ 2147483647 h 10"/>
              <a:gd name="T8" fmla="*/ 2147483647 w 16"/>
              <a:gd name="T9" fmla="*/ 2147483647 h 10"/>
              <a:gd name="T10" fmla="*/ 2147483647 w 16"/>
              <a:gd name="T11" fmla="*/ 2147483647 h 10"/>
              <a:gd name="T12" fmla="*/ 0 w 16"/>
              <a:gd name="T13" fmla="*/ 2147483647 h 10"/>
              <a:gd name="T14" fmla="*/ 0 w 16"/>
              <a:gd name="T15" fmla="*/ 2147483647 h 10"/>
              <a:gd name="T16" fmla="*/ 2147483647 w 16"/>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10">
                <a:moveTo>
                  <a:pt x="3" y="5"/>
                </a:moveTo>
                <a:cubicBezTo>
                  <a:pt x="0" y="0"/>
                  <a:pt x="0" y="0"/>
                  <a:pt x="0" y="0"/>
                </a:cubicBezTo>
                <a:cubicBezTo>
                  <a:pt x="0" y="0"/>
                  <a:pt x="0" y="0"/>
                  <a:pt x="0" y="0"/>
                </a:cubicBezTo>
                <a:cubicBezTo>
                  <a:pt x="8" y="3"/>
                  <a:pt x="8" y="3"/>
                  <a:pt x="8" y="3"/>
                </a:cubicBezTo>
                <a:cubicBezTo>
                  <a:pt x="10" y="4"/>
                  <a:pt x="13" y="5"/>
                  <a:pt x="16" y="5"/>
                </a:cubicBezTo>
                <a:cubicBezTo>
                  <a:pt x="13" y="6"/>
                  <a:pt x="10" y="6"/>
                  <a:pt x="8" y="7"/>
                </a:cubicBezTo>
                <a:cubicBezTo>
                  <a:pt x="0" y="10"/>
                  <a:pt x="0" y="10"/>
                  <a:pt x="0" y="10"/>
                </a:cubicBezTo>
                <a:cubicBezTo>
                  <a:pt x="0" y="10"/>
                  <a:pt x="0" y="10"/>
                  <a:pt x="0" y="10"/>
                </a:cubicBezTo>
                <a:lnTo>
                  <a:pt x="3" y="5"/>
                </a:lnTo>
                <a:close/>
              </a:path>
            </a:pathLst>
          </a:custGeom>
          <a:solidFill>
            <a:srgbClr val="75BC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sz="1350"/>
          </a:p>
        </p:txBody>
      </p:sp>
      <p:sp>
        <p:nvSpPr>
          <p:cNvPr id="12315" name="Rectangle 45"/>
          <p:cNvSpPr>
            <a:spLocks noChangeArrowheads="1"/>
          </p:cNvSpPr>
          <p:nvPr/>
        </p:nvSpPr>
        <p:spPr bwMode="auto">
          <a:xfrm>
            <a:off x="5463778" y="2113360"/>
            <a:ext cx="402354"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Spending</a:t>
            </a:r>
            <a:endParaRPr lang="en-US" altLang="de-DE" sz="1800">
              <a:latin typeface="Times New Roman" panose="02020603050405020304" pitchFamily="18" charset="0"/>
            </a:endParaRPr>
          </a:p>
        </p:txBody>
      </p:sp>
      <p:grpSp>
        <p:nvGrpSpPr>
          <p:cNvPr id="12316" name="Group 46"/>
          <p:cNvGrpSpPr>
            <a:grpSpLocks/>
          </p:cNvGrpSpPr>
          <p:nvPr/>
        </p:nvGrpSpPr>
        <p:grpSpPr bwMode="auto">
          <a:xfrm>
            <a:off x="5295901" y="2403879"/>
            <a:ext cx="467916" cy="359569"/>
            <a:chOff x="3488" y="1299"/>
            <a:chExt cx="393" cy="302"/>
          </a:xfrm>
        </p:grpSpPr>
        <p:sp>
          <p:nvSpPr>
            <p:cNvPr id="12379" name="Rectangle 47"/>
            <p:cNvSpPr>
              <a:spLocks noChangeArrowheads="1"/>
            </p:cNvSpPr>
            <p:nvPr/>
          </p:nvSpPr>
          <p:spPr bwMode="auto">
            <a:xfrm>
              <a:off x="3488" y="1299"/>
              <a:ext cx="39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Goods and</a:t>
              </a:r>
              <a:endParaRPr lang="en-US" altLang="de-DE" sz="1800">
                <a:latin typeface="Times New Roman" panose="02020603050405020304" pitchFamily="18" charset="0"/>
              </a:endParaRPr>
            </a:p>
          </p:txBody>
        </p:sp>
        <p:sp>
          <p:nvSpPr>
            <p:cNvPr id="12380" name="Rectangle 48"/>
            <p:cNvSpPr>
              <a:spLocks noChangeArrowheads="1"/>
            </p:cNvSpPr>
            <p:nvPr/>
          </p:nvSpPr>
          <p:spPr bwMode="auto">
            <a:xfrm>
              <a:off x="3488" y="1401"/>
              <a:ext cx="29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services</a:t>
              </a:r>
              <a:endParaRPr lang="en-US" altLang="de-DE" sz="1800">
                <a:latin typeface="Times New Roman" panose="02020603050405020304" pitchFamily="18" charset="0"/>
              </a:endParaRPr>
            </a:p>
          </p:txBody>
        </p:sp>
        <p:sp>
          <p:nvSpPr>
            <p:cNvPr id="12381" name="Rectangle 49"/>
            <p:cNvSpPr>
              <a:spLocks noChangeArrowheads="1"/>
            </p:cNvSpPr>
            <p:nvPr/>
          </p:nvSpPr>
          <p:spPr bwMode="auto">
            <a:xfrm>
              <a:off x="3488" y="1504"/>
              <a:ext cx="24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bought</a:t>
              </a:r>
              <a:endParaRPr lang="en-US" altLang="de-DE" sz="1800">
                <a:latin typeface="Times New Roman" panose="02020603050405020304" pitchFamily="18" charset="0"/>
              </a:endParaRPr>
            </a:p>
          </p:txBody>
        </p:sp>
      </p:grpSp>
      <p:sp>
        <p:nvSpPr>
          <p:cNvPr id="12317" name="Rectangle 50"/>
          <p:cNvSpPr>
            <a:spLocks noChangeArrowheads="1"/>
          </p:cNvSpPr>
          <p:nvPr/>
        </p:nvSpPr>
        <p:spPr bwMode="auto">
          <a:xfrm>
            <a:off x="3440912" y="2119313"/>
            <a:ext cx="381515"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Revenue</a:t>
            </a:r>
            <a:endParaRPr lang="en-US" altLang="de-DE" sz="1800">
              <a:latin typeface="Times New Roman" panose="02020603050405020304" pitchFamily="18" charset="0"/>
            </a:endParaRPr>
          </a:p>
        </p:txBody>
      </p:sp>
      <p:grpSp>
        <p:nvGrpSpPr>
          <p:cNvPr id="12318" name="Group 51"/>
          <p:cNvGrpSpPr>
            <a:grpSpLocks/>
          </p:cNvGrpSpPr>
          <p:nvPr/>
        </p:nvGrpSpPr>
        <p:grpSpPr bwMode="auto">
          <a:xfrm>
            <a:off x="3392095" y="2409828"/>
            <a:ext cx="536972" cy="359569"/>
            <a:chOff x="1889" y="1304"/>
            <a:chExt cx="451" cy="302"/>
          </a:xfrm>
        </p:grpSpPr>
        <p:sp>
          <p:nvSpPr>
            <p:cNvPr id="12376" name="Rectangle 52"/>
            <p:cNvSpPr>
              <a:spLocks noChangeArrowheads="1"/>
            </p:cNvSpPr>
            <p:nvPr/>
          </p:nvSpPr>
          <p:spPr bwMode="auto">
            <a:xfrm>
              <a:off x="1889" y="1304"/>
              <a:ext cx="23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Goods</a:t>
              </a:r>
              <a:endParaRPr lang="en-US" altLang="de-DE" sz="1800">
                <a:latin typeface="Times New Roman" panose="02020603050405020304" pitchFamily="18" charset="0"/>
              </a:endParaRPr>
            </a:p>
          </p:txBody>
        </p:sp>
        <p:sp>
          <p:nvSpPr>
            <p:cNvPr id="12377" name="Rectangle 53"/>
            <p:cNvSpPr>
              <a:spLocks noChangeArrowheads="1"/>
            </p:cNvSpPr>
            <p:nvPr/>
          </p:nvSpPr>
          <p:spPr bwMode="auto">
            <a:xfrm>
              <a:off x="1889" y="1406"/>
              <a:ext cx="45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and services</a:t>
              </a:r>
              <a:endParaRPr lang="en-US" altLang="de-DE" sz="1800">
                <a:latin typeface="Times New Roman" panose="02020603050405020304" pitchFamily="18" charset="0"/>
              </a:endParaRPr>
            </a:p>
          </p:txBody>
        </p:sp>
        <p:sp>
          <p:nvSpPr>
            <p:cNvPr id="12378" name="Rectangle 54"/>
            <p:cNvSpPr>
              <a:spLocks noChangeArrowheads="1"/>
            </p:cNvSpPr>
            <p:nvPr/>
          </p:nvSpPr>
          <p:spPr bwMode="auto">
            <a:xfrm>
              <a:off x="1889" y="1509"/>
              <a:ext cx="14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sold</a:t>
              </a:r>
              <a:endParaRPr lang="en-US" altLang="de-DE" sz="1800">
                <a:latin typeface="Times New Roman" panose="02020603050405020304" pitchFamily="18" charset="0"/>
              </a:endParaRPr>
            </a:p>
          </p:txBody>
        </p:sp>
      </p:grpSp>
      <p:grpSp>
        <p:nvGrpSpPr>
          <p:cNvPr id="12319" name="Group 55"/>
          <p:cNvGrpSpPr>
            <a:grpSpLocks/>
          </p:cNvGrpSpPr>
          <p:nvPr/>
        </p:nvGrpSpPr>
        <p:grpSpPr bwMode="auto">
          <a:xfrm>
            <a:off x="5305424" y="4437470"/>
            <a:ext cx="504825" cy="238125"/>
            <a:chOff x="3496" y="3007"/>
            <a:chExt cx="424" cy="200"/>
          </a:xfrm>
        </p:grpSpPr>
        <p:sp>
          <p:nvSpPr>
            <p:cNvPr id="12374" name="Rectangle 56"/>
            <p:cNvSpPr>
              <a:spLocks noChangeArrowheads="1"/>
            </p:cNvSpPr>
            <p:nvPr/>
          </p:nvSpPr>
          <p:spPr bwMode="auto">
            <a:xfrm>
              <a:off x="3496" y="3007"/>
              <a:ext cx="42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Labor, land,</a:t>
              </a:r>
              <a:endParaRPr lang="en-US" altLang="de-DE" sz="1800">
                <a:latin typeface="Times New Roman" panose="02020603050405020304" pitchFamily="18" charset="0"/>
              </a:endParaRPr>
            </a:p>
          </p:txBody>
        </p:sp>
        <p:sp>
          <p:nvSpPr>
            <p:cNvPr id="12375" name="Rectangle 57"/>
            <p:cNvSpPr>
              <a:spLocks noChangeArrowheads="1"/>
            </p:cNvSpPr>
            <p:nvPr/>
          </p:nvSpPr>
          <p:spPr bwMode="auto">
            <a:xfrm>
              <a:off x="3514" y="3110"/>
              <a:ext cx="38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and capital</a:t>
              </a:r>
              <a:endParaRPr lang="en-US" altLang="de-DE" sz="1800">
                <a:latin typeface="Times New Roman" panose="02020603050405020304" pitchFamily="18" charset="0"/>
              </a:endParaRPr>
            </a:p>
          </p:txBody>
        </p:sp>
      </p:grpSp>
      <p:sp>
        <p:nvSpPr>
          <p:cNvPr id="12320" name="Rectangle 58"/>
          <p:cNvSpPr>
            <a:spLocks noChangeArrowheads="1"/>
          </p:cNvSpPr>
          <p:nvPr/>
        </p:nvSpPr>
        <p:spPr bwMode="auto">
          <a:xfrm>
            <a:off x="5360198" y="4874419"/>
            <a:ext cx="314189"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Income</a:t>
            </a:r>
            <a:endParaRPr lang="en-US" altLang="de-DE" sz="1800">
              <a:latin typeface="Times New Roman" panose="02020603050405020304" pitchFamily="18" charset="0"/>
            </a:endParaRPr>
          </a:p>
        </p:txBody>
      </p:sp>
      <p:sp>
        <p:nvSpPr>
          <p:cNvPr id="12321" name="Rectangle 59"/>
          <p:cNvSpPr>
            <a:spLocks noChangeArrowheads="1"/>
          </p:cNvSpPr>
          <p:nvPr/>
        </p:nvSpPr>
        <p:spPr bwMode="auto">
          <a:xfrm>
            <a:off x="5716191" y="5073254"/>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22" name="Rectangle 60"/>
          <p:cNvSpPr>
            <a:spLocks noChangeArrowheads="1"/>
          </p:cNvSpPr>
          <p:nvPr/>
        </p:nvSpPr>
        <p:spPr bwMode="auto">
          <a:xfrm>
            <a:off x="5762630" y="5097066"/>
            <a:ext cx="702115"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Flow of inputs </a:t>
            </a:r>
            <a:endParaRPr lang="en-US" altLang="de-DE" sz="1800">
              <a:latin typeface="Times New Roman" panose="02020603050405020304" pitchFamily="18" charset="0"/>
            </a:endParaRPr>
          </a:p>
        </p:txBody>
      </p:sp>
      <p:sp>
        <p:nvSpPr>
          <p:cNvPr id="12323" name="Rectangle 61"/>
          <p:cNvSpPr>
            <a:spLocks noChangeArrowheads="1"/>
          </p:cNvSpPr>
          <p:nvPr/>
        </p:nvSpPr>
        <p:spPr bwMode="auto">
          <a:xfrm>
            <a:off x="5637610" y="5195888"/>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24" name="Rectangle 62"/>
          <p:cNvSpPr>
            <a:spLocks noChangeArrowheads="1"/>
          </p:cNvSpPr>
          <p:nvPr/>
        </p:nvSpPr>
        <p:spPr bwMode="auto">
          <a:xfrm>
            <a:off x="5845974" y="5219700"/>
            <a:ext cx="500137"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and outputs</a:t>
            </a:r>
            <a:endParaRPr lang="en-US" altLang="de-DE" sz="1800">
              <a:latin typeface="Times New Roman" panose="02020603050405020304" pitchFamily="18" charset="0"/>
            </a:endParaRPr>
          </a:p>
        </p:txBody>
      </p:sp>
      <p:sp>
        <p:nvSpPr>
          <p:cNvPr id="12325" name="Rectangle 63"/>
          <p:cNvSpPr>
            <a:spLocks noChangeArrowheads="1"/>
          </p:cNvSpPr>
          <p:nvPr/>
        </p:nvSpPr>
        <p:spPr bwMode="auto">
          <a:xfrm>
            <a:off x="5716191" y="5342335"/>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26" name="Rectangle 64"/>
          <p:cNvSpPr>
            <a:spLocks noChangeArrowheads="1"/>
          </p:cNvSpPr>
          <p:nvPr/>
        </p:nvSpPr>
        <p:spPr bwMode="auto">
          <a:xfrm>
            <a:off x="5762630" y="5366147"/>
            <a:ext cx="700513"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Flow of dollars</a:t>
            </a:r>
            <a:endParaRPr lang="en-US" altLang="de-DE" sz="1800">
              <a:latin typeface="Times New Roman" panose="02020603050405020304" pitchFamily="18" charset="0"/>
            </a:endParaRPr>
          </a:p>
        </p:txBody>
      </p:sp>
      <p:grpSp>
        <p:nvGrpSpPr>
          <p:cNvPr id="12327" name="Group 65"/>
          <p:cNvGrpSpPr>
            <a:grpSpLocks/>
          </p:cNvGrpSpPr>
          <p:nvPr/>
        </p:nvGrpSpPr>
        <p:grpSpPr bwMode="auto">
          <a:xfrm>
            <a:off x="3299226" y="4462473"/>
            <a:ext cx="445293" cy="236935"/>
            <a:chOff x="1811" y="3028"/>
            <a:chExt cx="374" cy="199"/>
          </a:xfrm>
        </p:grpSpPr>
        <p:sp>
          <p:nvSpPr>
            <p:cNvPr id="12372" name="Rectangle 66"/>
            <p:cNvSpPr>
              <a:spLocks noChangeArrowheads="1"/>
            </p:cNvSpPr>
            <p:nvPr/>
          </p:nvSpPr>
          <p:spPr bwMode="auto">
            <a:xfrm>
              <a:off x="1821" y="3028"/>
              <a:ext cx="3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Factors of</a:t>
              </a:r>
              <a:endParaRPr lang="en-US" altLang="de-DE" sz="1800">
                <a:latin typeface="Times New Roman" panose="02020603050405020304" pitchFamily="18" charset="0"/>
              </a:endParaRPr>
            </a:p>
          </p:txBody>
        </p:sp>
        <p:sp>
          <p:nvSpPr>
            <p:cNvPr id="12373" name="Rectangle 67"/>
            <p:cNvSpPr>
              <a:spLocks noChangeArrowheads="1"/>
            </p:cNvSpPr>
            <p:nvPr/>
          </p:nvSpPr>
          <p:spPr bwMode="auto">
            <a:xfrm>
              <a:off x="1811" y="3130"/>
              <a:ext cx="3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production</a:t>
              </a:r>
              <a:endParaRPr lang="en-US" altLang="de-DE" sz="1800">
                <a:latin typeface="Times New Roman" panose="02020603050405020304" pitchFamily="18" charset="0"/>
              </a:endParaRPr>
            </a:p>
          </p:txBody>
        </p:sp>
      </p:grpSp>
      <p:grpSp>
        <p:nvGrpSpPr>
          <p:cNvPr id="12328" name="Group 68"/>
          <p:cNvGrpSpPr>
            <a:grpSpLocks/>
          </p:cNvGrpSpPr>
          <p:nvPr/>
        </p:nvGrpSpPr>
        <p:grpSpPr bwMode="auto">
          <a:xfrm>
            <a:off x="3107537" y="4874430"/>
            <a:ext cx="545307" cy="236935"/>
            <a:chOff x="1650" y="3374"/>
            <a:chExt cx="458" cy="199"/>
          </a:xfrm>
        </p:grpSpPr>
        <p:sp>
          <p:nvSpPr>
            <p:cNvPr id="12370" name="Rectangle 69"/>
            <p:cNvSpPr>
              <a:spLocks noChangeArrowheads="1"/>
            </p:cNvSpPr>
            <p:nvPr/>
          </p:nvSpPr>
          <p:spPr bwMode="auto">
            <a:xfrm>
              <a:off x="1650" y="3374"/>
              <a:ext cx="45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Wages, rent,</a:t>
              </a:r>
              <a:endParaRPr lang="en-US" altLang="de-DE" sz="1800">
                <a:latin typeface="Times New Roman" panose="02020603050405020304" pitchFamily="18" charset="0"/>
              </a:endParaRPr>
            </a:p>
          </p:txBody>
        </p:sp>
        <p:sp>
          <p:nvSpPr>
            <p:cNvPr id="12371" name="Rectangle 70"/>
            <p:cNvSpPr>
              <a:spLocks noChangeArrowheads="1"/>
            </p:cNvSpPr>
            <p:nvPr/>
          </p:nvSpPr>
          <p:spPr bwMode="auto">
            <a:xfrm>
              <a:off x="1650" y="3476"/>
              <a:ext cx="33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and profit</a:t>
              </a:r>
              <a:endParaRPr lang="en-US" altLang="de-DE" sz="1800">
                <a:latin typeface="Times New Roman" panose="02020603050405020304" pitchFamily="18" charset="0"/>
              </a:endParaRPr>
            </a:p>
          </p:txBody>
        </p:sp>
      </p:grpSp>
      <p:sp>
        <p:nvSpPr>
          <p:cNvPr id="12329" name="Rectangle 71"/>
          <p:cNvSpPr>
            <a:spLocks noChangeArrowheads="1"/>
          </p:cNvSpPr>
          <p:nvPr/>
        </p:nvSpPr>
        <p:spPr bwMode="auto">
          <a:xfrm>
            <a:off x="2802731" y="3508772"/>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30" name="Rectangle 72"/>
          <p:cNvSpPr>
            <a:spLocks noChangeArrowheads="1"/>
          </p:cNvSpPr>
          <p:nvPr/>
        </p:nvSpPr>
        <p:spPr bwMode="auto">
          <a:xfrm>
            <a:off x="2769394" y="3630216"/>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31" name="Rectangle 73"/>
          <p:cNvSpPr>
            <a:spLocks noChangeArrowheads="1"/>
          </p:cNvSpPr>
          <p:nvPr/>
        </p:nvSpPr>
        <p:spPr bwMode="auto">
          <a:xfrm>
            <a:off x="2802731" y="3752850"/>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32" name="Rectangle 74"/>
          <p:cNvSpPr>
            <a:spLocks noChangeArrowheads="1"/>
          </p:cNvSpPr>
          <p:nvPr/>
        </p:nvSpPr>
        <p:spPr bwMode="auto">
          <a:xfrm>
            <a:off x="2769394" y="3874294"/>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grpSp>
        <p:nvGrpSpPr>
          <p:cNvPr id="12333" name="Group 75"/>
          <p:cNvGrpSpPr>
            <a:grpSpLocks/>
          </p:cNvGrpSpPr>
          <p:nvPr/>
        </p:nvGrpSpPr>
        <p:grpSpPr bwMode="auto">
          <a:xfrm>
            <a:off x="2505079" y="3161110"/>
            <a:ext cx="1239441" cy="776288"/>
            <a:chOff x="1144" y="1935"/>
            <a:chExt cx="1041" cy="652"/>
          </a:xfrm>
        </p:grpSpPr>
        <p:sp>
          <p:nvSpPr>
            <p:cNvPr id="12364" name="Rectangle 76"/>
            <p:cNvSpPr>
              <a:spLocks noChangeArrowheads="1"/>
            </p:cNvSpPr>
            <p:nvPr/>
          </p:nvSpPr>
          <p:spPr bwMode="auto">
            <a:xfrm>
              <a:off x="1144" y="1935"/>
              <a:ext cx="1041" cy="652"/>
            </a:xfrm>
            <a:prstGeom prst="rect">
              <a:avLst/>
            </a:prstGeom>
            <a:solidFill>
              <a:srgbClr val="B4D9F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65" name="Rectangle 77"/>
            <p:cNvSpPr>
              <a:spLocks noChangeArrowheads="1"/>
            </p:cNvSpPr>
            <p:nvPr/>
          </p:nvSpPr>
          <p:spPr bwMode="auto">
            <a:xfrm>
              <a:off x="1540" y="2028"/>
              <a:ext cx="25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FIRMS</a:t>
              </a:r>
              <a:endParaRPr lang="en-US" altLang="de-DE" sz="1800">
                <a:latin typeface="Times New Roman" panose="02020603050405020304" pitchFamily="18" charset="0"/>
              </a:endParaRPr>
            </a:p>
          </p:txBody>
        </p:sp>
        <p:sp>
          <p:nvSpPr>
            <p:cNvPr id="12366" name="Rectangle 78"/>
            <p:cNvSpPr>
              <a:spLocks noChangeArrowheads="1"/>
            </p:cNvSpPr>
            <p:nvPr/>
          </p:nvSpPr>
          <p:spPr bwMode="auto">
            <a:xfrm>
              <a:off x="1352" y="2131"/>
              <a:ext cx="62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Produce and sell</a:t>
              </a:r>
              <a:endParaRPr lang="en-US" altLang="de-DE" sz="1800">
                <a:latin typeface="Times New Roman" panose="02020603050405020304" pitchFamily="18" charset="0"/>
              </a:endParaRPr>
            </a:p>
          </p:txBody>
        </p:sp>
        <p:sp>
          <p:nvSpPr>
            <p:cNvPr id="12367" name="Rectangle 79"/>
            <p:cNvSpPr>
              <a:spLocks noChangeArrowheads="1"/>
            </p:cNvSpPr>
            <p:nvPr/>
          </p:nvSpPr>
          <p:spPr bwMode="auto">
            <a:xfrm>
              <a:off x="1380" y="2233"/>
              <a:ext cx="69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goods and services</a:t>
              </a:r>
              <a:endParaRPr lang="en-US" altLang="de-DE" sz="1800">
                <a:latin typeface="Times New Roman" panose="02020603050405020304" pitchFamily="18" charset="0"/>
              </a:endParaRPr>
            </a:p>
          </p:txBody>
        </p:sp>
        <p:sp>
          <p:nvSpPr>
            <p:cNvPr id="12368" name="Rectangle 80"/>
            <p:cNvSpPr>
              <a:spLocks noChangeArrowheads="1"/>
            </p:cNvSpPr>
            <p:nvPr/>
          </p:nvSpPr>
          <p:spPr bwMode="auto">
            <a:xfrm>
              <a:off x="1352" y="2336"/>
              <a:ext cx="74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dirty="0">
                  <a:solidFill>
                    <a:srgbClr val="000000"/>
                  </a:solidFill>
                </a:rPr>
                <a:t>Hire and use factors</a:t>
              </a:r>
              <a:endParaRPr lang="en-US" altLang="de-DE" sz="1800" dirty="0">
                <a:latin typeface="Times New Roman" panose="02020603050405020304" pitchFamily="18" charset="0"/>
              </a:endParaRPr>
            </a:p>
          </p:txBody>
        </p:sp>
        <p:sp>
          <p:nvSpPr>
            <p:cNvPr id="12369" name="Rectangle 81"/>
            <p:cNvSpPr>
              <a:spLocks noChangeArrowheads="1"/>
            </p:cNvSpPr>
            <p:nvPr/>
          </p:nvSpPr>
          <p:spPr bwMode="auto">
            <a:xfrm>
              <a:off x="1380" y="2438"/>
              <a:ext cx="46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of production</a:t>
              </a:r>
              <a:endParaRPr lang="en-US" altLang="de-DE" sz="1800">
                <a:latin typeface="Times New Roman" panose="02020603050405020304" pitchFamily="18" charset="0"/>
              </a:endParaRPr>
            </a:p>
          </p:txBody>
        </p:sp>
      </p:grpSp>
      <p:sp>
        <p:nvSpPr>
          <p:cNvPr id="12334" name="Rectangle 82"/>
          <p:cNvSpPr>
            <a:spLocks noChangeArrowheads="1"/>
          </p:cNvSpPr>
          <p:nvPr/>
        </p:nvSpPr>
        <p:spPr bwMode="auto">
          <a:xfrm>
            <a:off x="5341144" y="3508772"/>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35" name="Rectangle 83"/>
          <p:cNvSpPr>
            <a:spLocks noChangeArrowheads="1"/>
          </p:cNvSpPr>
          <p:nvPr/>
        </p:nvSpPr>
        <p:spPr bwMode="auto">
          <a:xfrm>
            <a:off x="5307806" y="3630216"/>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36" name="Rectangle 84"/>
          <p:cNvSpPr>
            <a:spLocks noChangeArrowheads="1"/>
          </p:cNvSpPr>
          <p:nvPr/>
        </p:nvSpPr>
        <p:spPr bwMode="auto">
          <a:xfrm>
            <a:off x="5341144" y="3752850"/>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37" name="Rectangle 85"/>
          <p:cNvSpPr>
            <a:spLocks noChangeArrowheads="1"/>
          </p:cNvSpPr>
          <p:nvPr/>
        </p:nvSpPr>
        <p:spPr bwMode="auto">
          <a:xfrm>
            <a:off x="5307806" y="3874294"/>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grpSp>
        <p:nvGrpSpPr>
          <p:cNvPr id="12338" name="Group 86"/>
          <p:cNvGrpSpPr>
            <a:grpSpLocks/>
          </p:cNvGrpSpPr>
          <p:nvPr/>
        </p:nvGrpSpPr>
        <p:grpSpPr bwMode="auto">
          <a:xfrm>
            <a:off x="5295900" y="3161110"/>
            <a:ext cx="1238250" cy="776288"/>
            <a:chOff x="3488" y="1935"/>
            <a:chExt cx="1040" cy="652"/>
          </a:xfrm>
        </p:grpSpPr>
        <p:sp>
          <p:nvSpPr>
            <p:cNvPr id="12358" name="Rectangle 87"/>
            <p:cNvSpPr>
              <a:spLocks noChangeArrowheads="1"/>
            </p:cNvSpPr>
            <p:nvPr/>
          </p:nvSpPr>
          <p:spPr bwMode="auto">
            <a:xfrm>
              <a:off x="3488" y="1935"/>
              <a:ext cx="1040" cy="652"/>
            </a:xfrm>
            <a:prstGeom prst="rect">
              <a:avLst/>
            </a:prstGeom>
            <a:solidFill>
              <a:srgbClr val="B4D9F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59" name="Rectangle 88"/>
            <p:cNvSpPr>
              <a:spLocks noChangeArrowheads="1"/>
            </p:cNvSpPr>
            <p:nvPr/>
          </p:nvSpPr>
          <p:spPr bwMode="auto">
            <a:xfrm>
              <a:off x="3667" y="2127"/>
              <a:ext cx="67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Buy and consume</a:t>
              </a:r>
              <a:endParaRPr lang="en-US" altLang="de-DE" sz="1800">
                <a:latin typeface="Times New Roman" panose="02020603050405020304" pitchFamily="18" charset="0"/>
              </a:endParaRPr>
            </a:p>
          </p:txBody>
        </p:sp>
        <p:sp>
          <p:nvSpPr>
            <p:cNvPr id="12360" name="Rectangle 89"/>
            <p:cNvSpPr>
              <a:spLocks noChangeArrowheads="1"/>
            </p:cNvSpPr>
            <p:nvPr/>
          </p:nvSpPr>
          <p:spPr bwMode="auto">
            <a:xfrm>
              <a:off x="3699" y="2229"/>
              <a:ext cx="69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goods and services</a:t>
              </a:r>
              <a:endParaRPr lang="en-US" altLang="de-DE" sz="1800">
                <a:latin typeface="Times New Roman" panose="02020603050405020304" pitchFamily="18" charset="0"/>
              </a:endParaRPr>
            </a:p>
          </p:txBody>
        </p:sp>
        <p:sp>
          <p:nvSpPr>
            <p:cNvPr id="12361" name="Rectangle 90"/>
            <p:cNvSpPr>
              <a:spLocks noChangeArrowheads="1"/>
            </p:cNvSpPr>
            <p:nvPr/>
          </p:nvSpPr>
          <p:spPr bwMode="auto">
            <a:xfrm>
              <a:off x="3667" y="2332"/>
              <a:ext cx="75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Own and sell factors</a:t>
              </a:r>
              <a:endParaRPr lang="en-US" altLang="de-DE" sz="1800">
                <a:latin typeface="Times New Roman" panose="02020603050405020304" pitchFamily="18" charset="0"/>
              </a:endParaRPr>
            </a:p>
          </p:txBody>
        </p:sp>
        <p:sp>
          <p:nvSpPr>
            <p:cNvPr id="12362" name="Rectangle 91"/>
            <p:cNvSpPr>
              <a:spLocks noChangeArrowheads="1"/>
            </p:cNvSpPr>
            <p:nvPr/>
          </p:nvSpPr>
          <p:spPr bwMode="auto">
            <a:xfrm>
              <a:off x="3699" y="2434"/>
              <a:ext cx="46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of production</a:t>
              </a:r>
              <a:endParaRPr lang="en-US" altLang="de-DE" sz="1800">
                <a:latin typeface="Times New Roman" panose="02020603050405020304" pitchFamily="18" charset="0"/>
              </a:endParaRPr>
            </a:p>
          </p:txBody>
        </p:sp>
        <p:sp>
          <p:nvSpPr>
            <p:cNvPr id="12363" name="Rectangle 92"/>
            <p:cNvSpPr>
              <a:spLocks noChangeArrowheads="1"/>
            </p:cNvSpPr>
            <p:nvPr/>
          </p:nvSpPr>
          <p:spPr bwMode="auto">
            <a:xfrm>
              <a:off x="3728" y="2024"/>
              <a:ext cx="56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HOUSEHOLDS</a:t>
              </a:r>
              <a:endParaRPr lang="en-US" altLang="de-DE" sz="1800">
                <a:latin typeface="Times New Roman" panose="02020603050405020304" pitchFamily="18" charset="0"/>
              </a:endParaRPr>
            </a:p>
          </p:txBody>
        </p:sp>
      </p:grpSp>
      <p:sp>
        <p:nvSpPr>
          <p:cNvPr id="12339" name="Rectangle 93"/>
          <p:cNvSpPr>
            <a:spLocks noChangeArrowheads="1"/>
          </p:cNvSpPr>
          <p:nvPr/>
        </p:nvSpPr>
        <p:spPr bwMode="auto">
          <a:xfrm>
            <a:off x="4206479" y="4868466"/>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40" name="Rectangle 94"/>
          <p:cNvSpPr>
            <a:spLocks noChangeArrowheads="1"/>
          </p:cNvSpPr>
          <p:nvPr/>
        </p:nvSpPr>
        <p:spPr bwMode="auto">
          <a:xfrm>
            <a:off x="4206479" y="4991100"/>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grpSp>
        <p:nvGrpSpPr>
          <p:cNvPr id="12341" name="Group 95"/>
          <p:cNvGrpSpPr>
            <a:grpSpLocks/>
          </p:cNvGrpSpPr>
          <p:nvPr/>
        </p:nvGrpSpPr>
        <p:grpSpPr bwMode="auto">
          <a:xfrm>
            <a:off x="3885014" y="4300541"/>
            <a:ext cx="1370409" cy="967979"/>
            <a:chOff x="2303" y="2892"/>
            <a:chExt cx="1151" cy="813"/>
          </a:xfrm>
        </p:grpSpPr>
        <p:sp>
          <p:nvSpPr>
            <p:cNvPr id="12351" name="Oval 96"/>
            <p:cNvSpPr>
              <a:spLocks noChangeArrowheads="1"/>
            </p:cNvSpPr>
            <p:nvPr/>
          </p:nvSpPr>
          <p:spPr bwMode="auto">
            <a:xfrm>
              <a:off x="2303" y="2892"/>
              <a:ext cx="1151" cy="813"/>
            </a:xfrm>
            <a:prstGeom prst="ellipse">
              <a:avLst/>
            </a:prstGeom>
            <a:solidFill>
              <a:srgbClr val="FAF1E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52" name="Rectangle 97"/>
            <p:cNvSpPr>
              <a:spLocks noChangeArrowheads="1"/>
            </p:cNvSpPr>
            <p:nvPr/>
          </p:nvSpPr>
          <p:spPr bwMode="auto">
            <a:xfrm>
              <a:off x="2668" y="3369"/>
              <a:ext cx="59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Households sell</a:t>
              </a:r>
              <a:endParaRPr lang="en-US" altLang="de-DE" sz="1800">
                <a:latin typeface="Times New Roman" panose="02020603050405020304" pitchFamily="18" charset="0"/>
              </a:endParaRPr>
            </a:p>
          </p:txBody>
        </p:sp>
        <p:sp>
          <p:nvSpPr>
            <p:cNvPr id="12353" name="Rectangle 98"/>
            <p:cNvSpPr>
              <a:spLocks noChangeArrowheads="1"/>
            </p:cNvSpPr>
            <p:nvPr/>
          </p:nvSpPr>
          <p:spPr bwMode="auto">
            <a:xfrm>
              <a:off x="2668" y="3472"/>
              <a:ext cx="38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Firms buy</a:t>
              </a:r>
              <a:endParaRPr lang="en-US" altLang="de-DE" sz="1800">
                <a:latin typeface="Times New Roman" panose="02020603050405020304" pitchFamily="18" charset="0"/>
              </a:endParaRPr>
            </a:p>
          </p:txBody>
        </p:sp>
        <p:grpSp>
          <p:nvGrpSpPr>
            <p:cNvPr id="12354" name="Group 99"/>
            <p:cNvGrpSpPr>
              <a:grpSpLocks/>
            </p:cNvGrpSpPr>
            <p:nvPr/>
          </p:nvGrpSpPr>
          <p:grpSpPr bwMode="auto">
            <a:xfrm>
              <a:off x="2341" y="3035"/>
              <a:ext cx="1088" cy="302"/>
              <a:chOff x="2339" y="3004"/>
              <a:chExt cx="1088" cy="302"/>
            </a:xfrm>
          </p:grpSpPr>
          <p:sp>
            <p:nvSpPr>
              <p:cNvPr id="12355" name="Rectangle 100"/>
              <p:cNvSpPr>
                <a:spLocks noChangeArrowheads="1"/>
              </p:cNvSpPr>
              <p:nvPr/>
            </p:nvSpPr>
            <p:spPr bwMode="auto">
              <a:xfrm>
                <a:off x="2692" y="3004"/>
                <a:ext cx="39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MARKETS</a:t>
                </a:r>
                <a:endParaRPr lang="en-US" altLang="de-DE" sz="1800">
                  <a:latin typeface="Times New Roman" panose="02020603050405020304" pitchFamily="18" charset="0"/>
                </a:endParaRPr>
              </a:p>
            </p:txBody>
          </p:sp>
          <p:sp>
            <p:nvSpPr>
              <p:cNvPr id="12356" name="Rectangle 101"/>
              <p:cNvSpPr>
                <a:spLocks noChangeArrowheads="1"/>
              </p:cNvSpPr>
              <p:nvPr/>
            </p:nvSpPr>
            <p:spPr bwMode="auto">
              <a:xfrm>
                <a:off x="2805" y="3107"/>
                <a:ext cx="17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FOR</a:t>
                </a:r>
                <a:endParaRPr lang="en-US" altLang="de-DE" sz="1800">
                  <a:latin typeface="Times New Roman" panose="02020603050405020304" pitchFamily="18" charset="0"/>
                </a:endParaRPr>
              </a:p>
            </p:txBody>
          </p:sp>
          <p:sp>
            <p:nvSpPr>
              <p:cNvPr id="12357" name="Rectangle 102"/>
              <p:cNvSpPr>
                <a:spLocks noChangeArrowheads="1"/>
              </p:cNvSpPr>
              <p:nvPr/>
            </p:nvSpPr>
            <p:spPr bwMode="auto">
              <a:xfrm>
                <a:off x="2339" y="3209"/>
                <a:ext cx="108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FACTORS OF PRODUCTION</a:t>
                </a:r>
                <a:endParaRPr lang="en-US" altLang="de-DE" sz="1800">
                  <a:latin typeface="Times New Roman" panose="02020603050405020304" pitchFamily="18" charset="0"/>
                </a:endParaRPr>
              </a:p>
            </p:txBody>
          </p:sp>
        </p:grpSp>
      </p:grpSp>
      <p:sp>
        <p:nvSpPr>
          <p:cNvPr id="12342" name="Rectangle 103"/>
          <p:cNvSpPr>
            <a:spLocks noChangeArrowheads="1"/>
          </p:cNvSpPr>
          <p:nvPr/>
        </p:nvSpPr>
        <p:spPr bwMode="auto">
          <a:xfrm>
            <a:off x="4206479" y="2614613"/>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sp>
        <p:nvSpPr>
          <p:cNvPr id="12343" name="Rectangle 104"/>
          <p:cNvSpPr>
            <a:spLocks noChangeArrowheads="1"/>
          </p:cNvSpPr>
          <p:nvPr/>
        </p:nvSpPr>
        <p:spPr bwMode="auto">
          <a:xfrm>
            <a:off x="4206479" y="2736056"/>
            <a:ext cx="27252" cy="11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 </a:t>
            </a:r>
            <a:endParaRPr lang="en-US" altLang="de-DE" sz="1800">
              <a:latin typeface="Times New Roman" panose="02020603050405020304" pitchFamily="18" charset="0"/>
            </a:endParaRPr>
          </a:p>
        </p:txBody>
      </p:sp>
      <p:grpSp>
        <p:nvGrpSpPr>
          <p:cNvPr id="12344" name="Group 105"/>
          <p:cNvGrpSpPr>
            <a:grpSpLocks/>
          </p:cNvGrpSpPr>
          <p:nvPr/>
        </p:nvGrpSpPr>
        <p:grpSpPr bwMode="auto">
          <a:xfrm>
            <a:off x="3885014" y="1839521"/>
            <a:ext cx="1370409" cy="958453"/>
            <a:chOff x="2303" y="825"/>
            <a:chExt cx="1151" cy="805"/>
          </a:xfrm>
        </p:grpSpPr>
        <p:sp>
          <p:nvSpPr>
            <p:cNvPr id="12345" name="Oval 106"/>
            <p:cNvSpPr>
              <a:spLocks noChangeArrowheads="1"/>
            </p:cNvSpPr>
            <p:nvPr/>
          </p:nvSpPr>
          <p:spPr bwMode="auto">
            <a:xfrm>
              <a:off x="2303" y="825"/>
              <a:ext cx="1151" cy="805"/>
            </a:xfrm>
            <a:prstGeom prst="ellipse">
              <a:avLst/>
            </a:prstGeom>
            <a:solidFill>
              <a:srgbClr val="FAF1E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2346" name="Rectangle 107"/>
            <p:cNvSpPr>
              <a:spLocks noChangeArrowheads="1"/>
            </p:cNvSpPr>
            <p:nvPr/>
          </p:nvSpPr>
          <p:spPr bwMode="auto">
            <a:xfrm>
              <a:off x="2640" y="1268"/>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Firms sell</a:t>
              </a:r>
              <a:endParaRPr lang="en-US" altLang="de-DE" sz="1800">
                <a:latin typeface="Times New Roman" panose="02020603050405020304" pitchFamily="18" charset="0"/>
              </a:endParaRPr>
            </a:p>
          </p:txBody>
        </p:sp>
        <p:sp>
          <p:nvSpPr>
            <p:cNvPr id="12347" name="Rectangle 108"/>
            <p:cNvSpPr>
              <a:spLocks noChangeArrowheads="1"/>
            </p:cNvSpPr>
            <p:nvPr/>
          </p:nvSpPr>
          <p:spPr bwMode="auto">
            <a:xfrm>
              <a:off x="2640" y="1370"/>
              <a:ext cx="6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de-DE" sz="750">
                  <a:solidFill>
                    <a:srgbClr val="000000"/>
                  </a:solidFill>
                </a:rPr>
                <a:t>Households buy</a:t>
              </a:r>
              <a:endParaRPr lang="en-US" altLang="de-DE" sz="1800">
                <a:latin typeface="Times New Roman" panose="02020603050405020304" pitchFamily="18" charset="0"/>
              </a:endParaRPr>
            </a:p>
          </p:txBody>
        </p:sp>
        <p:sp>
          <p:nvSpPr>
            <p:cNvPr id="12348" name="Rectangle 109"/>
            <p:cNvSpPr>
              <a:spLocks noChangeArrowheads="1"/>
            </p:cNvSpPr>
            <p:nvPr/>
          </p:nvSpPr>
          <p:spPr bwMode="auto">
            <a:xfrm>
              <a:off x="2683" y="960"/>
              <a:ext cx="39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MARKETS</a:t>
              </a:r>
              <a:endParaRPr lang="en-US" altLang="de-DE" sz="1800">
                <a:latin typeface="Times New Roman" panose="02020603050405020304" pitchFamily="18" charset="0"/>
              </a:endParaRPr>
            </a:p>
          </p:txBody>
        </p:sp>
        <p:sp>
          <p:nvSpPr>
            <p:cNvPr id="12349" name="Rectangle 110"/>
            <p:cNvSpPr>
              <a:spLocks noChangeArrowheads="1"/>
            </p:cNvSpPr>
            <p:nvPr/>
          </p:nvSpPr>
          <p:spPr bwMode="auto">
            <a:xfrm>
              <a:off x="2793" y="1063"/>
              <a:ext cx="17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FOR</a:t>
              </a:r>
              <a:endParaRPr lang="en-US" altLang="de-DE" sz="1800">
                <a:latin typeface="Times New Roman" panose="02020603050405020304" pitchFamily="18" charset="0"/>
              </a:endParaRPr>
            </a:p>
          </p:txBody>
        </p:sp>
        <p:sp>
          <p:nvSpPr>
            <p:cNvPr id="12350" name="Rectangle 111"/>
            <p:cNvSpPr>
              <a:spLocks noChangeArrowheads="1"/>
            </p:cNvSpPr>
            <p:nvPr/>
          </p:nvSpPr>
          <p:spPr bwMode="auto">
            <a:xfrm>
              <a:off x="2411" y="1165"/>
              <a:ext cx="9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de-DE" sz="750">
                  <a:solidFill>
                    <a:srgbClr val="000000"/>
                  </a:solidFill>
                </a:rPr>
                <a:t>GOODS AND SERVICES</a:t>
              </a:r>
              <a:endParaRPr lang="en-US" altLang="de-DE" sz="1800">
                <a:latin typeface="Times New Roman" panose="02020603050405020304" pitchFamily="18" charset="0"/>
              </a:endParaRPr>
            </a:p>
          </p:txBody>
        </p:sp>
      </p:grpSp>
    </p:spTree>
    <p:extLst>
      <p:ext uri="{BB962C8B-B14F-4D97-AF65-F5344CB8AC3E}">
        <p14:creationId xmlns:p14="http://schemas.microsoft.com/office/powerpoint/2010/main" val="465779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de-AT" altLang="de-DE" smtClean="0"/>
              <a:t>The </a:t>
            </a:r>
            <a:r>
              <a:rPr lang="de-AT" altLang="de-DE" b="1" smtClean="0"/>
              <a:t>Keynesian</a:t>
            </a:r>
            <a:r>
              <a:rPr lang="de-AT" altLang="de-DE" smtClean="0"/>
              <a:t> effective aggregate demand model</a:t>
            </a:r>
          </a:p>
        </p:txBody>
      </p:sp>
      <p:pic>
        <p:nvPicPr>
          <p:cNvPr id="133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1662" y="1863330"/>
            <a:ext cx="4482704" cy="3868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055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4"/>
          <p:cNvSpPr>
            <a:spLocks noGrp="1" noChangeArrowheads="1"/>
          </p:cNvSpPr>
          <p:nvPr>
            <p:ph type="title"/>
          </p:nvPr>
        </p:nvSpPr>
        <p:spPr/>
        <p:txBody>
          <a:bodyPr/>
          <a:lstStyle/>
          <a:p>
            <a:pPr eaLnBrk="1" hangingPunct="1"/>
            <a:r>
              <a:rPr lang="en-US" altLang="en-US" dirty="0" smtClean="0"/>
              <a:t>4. Different backgrounds </a:t>
            </a:r>
            <a:r>
              <a:rPr lang="en-US" altLang="en-US" dirty="0" smtClean="0"/>
              <a:t>in the philosophy of science</a:t>
            </a:r>
          </a:p>
        </p:txBody>
      </p:sp>
      <p:sp>
        <p:nvSpPr>
          <p:cNvPr id="13319" name="Rectangle 5"/>
          <p:cNvSpPr>
            <a:spLocks noGrp="1" noChangeArrowheads="1"/>
          </p:cNvSpPr>
          <p:nvPr>
            <p:ph idx="1"/>
          </p:nvPr>
        </p:nvSpPr>
        <p:spPr>
          <a:xfrm>
            <a:off x="997528" y="1916907"/>
            <a:ext cx="6982690" cy="3512344"/>
          </a:xfrm>
        </p:spPr>
        <p:txBody>
          <a:bodyPr>
            <a:normAutofit/>
          </a:bodyPr>
          <a:lstStyle/>
          <a:p>
            <a:pPr eaLnBrk="1" hangingPunct="1">
              <a:defRPr/>
            </a:pPr>
            <a:r>
              <a:rPr lang="en-US" altLang="en-US" sz="1800" dirty="0"/>
              <a:t>Critical Rationalism (Positivism) (Karl Raimund Popper)</a:t>
            </a:r>
          </a:p>
          <a:p>
            <a:pPr lvl="1" eaLnBrk="1" hangingPunct="1">
              <a:buClr>
                <a:schemeClr val="tx1"/>
              </a:buClr>
              <a:defRPr/>
            </a:pPr>
            <a:r>
              <a:rPr lang="en-US" altLang="en-US" sz="1350" dirty="0"/>
              <a:t>Positive statements and normative statements can be separated</a:t>
            </a:r>
          </a:p>
          <a:p>
            <a:pPr lvl="1" eaLnBrk="1" hangingPunct="1">
              <a:buClr>
                <a:schemeClr val="tx1"/>
              </a:buClr>
              <a:defRPr/>
            </a:pPr>
            <a:r>
              <a:rPr lang="en-US" altLang="en-US" sz="1350" dirty="0"/>
              <a:t>Economics can and should be free of value judgments </a:t>
            </a:r>
          </a:p>
          <a:p>
            <a:pPr marL="342900" lvl="1" indent="0">
              <a:buClr>
                <a:schemeClr val="tx1"/>
              </a:buClr>
              <a:buNone/>
              <a:defRPr/>
            </a:pPr>
            <a:r>
              <a:rPr lang="en-US" altLang="en-US" sz="1350" dirty="0">
                <a:sym typeface="Wingdings" pitchFamily="2" charset="2"/>
              </a:rPr>
              <a:t> there is </a:t>
            </a:r>
            <a:r>
              <a:rPr lang="en-US" altLang="en-US" sz="1350" b="1" dirty="0">
                <a:sym typeface="Wingdings" pitchFamily="2" charset="2"/>
              </a:rPr>
              <a:t>one economic truth</a:t>
            </a:r>
            <a:endParaRPr lang="en-US" altLang="en-US" sz="1350" b="1" dirty="0"/>
          </a:p>
          <a:p>
            <a:pPr eaLnBrk="1" hangingPunct="1">
              <a:buClr>
                <a:schemeClr val="tx1"/>
              </a:buClr>
              <a:defRPr/>
            </a:pPr>
            <a:r>
              <a:rPr lang="en-US" altLang="en-US" sz="1800" dirty="0"/>
              <a:t>Critical Realism (Roy </a:t>
            </a:r>
            <a:r>
              <a:rPr lang="en-US" altLang="en-US" sz="1800" dirty="0" err="1"/>
              <a:t>Bhaskar</a:t>
            </a:r>
            <a:r>
              <a:rPr lang="en-US" altLang="en-US" sz="1800" dirty="0"/>
              <a:t>)</a:t>
            </a:r>
          </a:p>
          <a:p>
            <a:pPr lvl="1" eaLnBrk="1" hangingPunct="1">
              <a:buClr>
                <a:schemeClr val="tx1"/>
              </a:buClr>
              <a:defRPr/>
            </a:pPr>
            <a:r>
              <a:rPr lang="en-US" altLang="en-US" sz="1350" dirty="0"/>
              <a:t>Multiple determination in open systems (the economy): innumerous perspectives and causal relations</a:t>
            </a:r>
          </a:p>
          <a:p>
            <a:pPr lvl="1" eaLnBrk="1" hangingPunct="1">
              <a:buClr>
                <a:schemeClr val="tx1"/>
              </a:buClr>
              <a:defRPr/>
            </a:pPr>
            <a:r>
              <a:rPr lang="en-US" altLang="en-US" sz="1350" dirty="0"/>
              <a:t>economists have to choose a perspective (paradigm) and are always part of society</a:t>
            </a:r>
          </a:p>
          <a:p>
            <a:pPr marL="342900" lvl="1" indent="0">
              <a:buClr>
                <a:schemeClr val="tx1"/>
              </a:buClr>
              <a:buNone/>
              <a:defRPr/>
            </a:pPr>
            <a:r>
              <a:rPr lang="en-US" altLang="en-US" sz="1350" dirty="0">
                <a:sym typeface="Wingdings" pitchFamily="2" charset="2"/>
              </a:rPr>
              <a:t>economists have to be selective and </a:t>
            </a:r>
            <a:r>
              <a:rPr lang="en-US" altLang="en-US" sz="1350" b="1" dirty="0">
                <a:sym typeface="Wingdings" pitchFamily="2" charset="2"/>
              </a:rPr>
              <a:t>truth always depends on the perspective </a:t>
            </a:r>
            <a:endParaRPr lang="en-US" altLang="en-US" sz="1350" b="1" dirty="0" smtClean="0">
              <a:sym typeface="Wingdings" pitchFamily="2" charset="2"/>
            </a:endParaRPr>
          </a:p>
          <a:p>
            <a:pPr marL="342900" lvl="1" indent="0">
              <a:buClr>
                <a:schemeClr val="tx1"/>
              </a:buClr>
              <a:buNone/>
              <a:defRPr/>
            </a:pPr>
            <a:endParaRPr lang="en-US" altLang="en-US" sz="1350" b="1" dirty="0">
              <a:sym typeface="Wingdings" pitchFamily="2" charset="2"/>
            </a:endParaRPr>
          </a:p>
          <a:p>
            <a:pPr marL="342900" lvl="1" indent="0">
              <a:buClr>
                <a:schemeClr val="tx1"/>
              </a:buClr>
              <a:buNone/>
              <a:defRPr/>
            </a:pPr>
            <a:r>
              <a:rPr lang="en-US" altLang="en-US" sz="1350" b="1" dirty="0" smtClean="0">
                <a:sym typeface="Wingdings" pitchFamily="2" charset="2"/>
              </a:rPr>
              <a:t>Neoclassical economics tends to based on Critical Rationalism</a:t>
            </a:r>
          </a:p>
          <a:p>
            <a:pPr marL="342900" lvl="1" indent="0">
              <a:buClr>
                <a:schemeClr val="tx1"/>
              </a:buClr>
              <a:buNone/>
              <a:defRPr/>
            </a:pPr>
            <a:r>
              <a:rPr lang="en-US" altLang="en-US" sz="1350" b="1" dirty="0" smtClean="0">
                <a:sym typeface="Wingdings" pitchFamily="2" charset="2"/>
              </a:rPr>
              <a:t>Political economy /Post-Keynesianism often relies on Critical Realism</a:t>
            </a:r>
            <a:endParaRPr lang="en-US" altLang="en-US" sz="1350" b="1" dirty="0"/>
          </a:p>
        </p:txBody>
      </p:sp>
      <p:sp>
        <p:nvSpPr>
          <p:cNvPr id="14340" name="Rectangle 2"/>
          <p:cNvSpPr>
            <a:spLocks noChangeArrowheads="1"/>
          </p:cNvSpPr>
          <p:nvPr/>
        </p:nvSpPr>
        <p:spPr bwMode="auto">
          <a:xfrm>
            <a:off x="1657350" y="5543550"/>
            <a:ext cx="14287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
        <p:nvSpPr>
          <p:cNvPr id="14341" name="Rectangle 3"/>
          <p:cNvSpPr>
            <a:spLocks noChangeArrowheads="1"/>
          </p:cNvSpPr>
          <p:nvPr/>
        </p:nvSpPr>
        <p:spPr bwMode="auto">
          <a:xfrm>
            <a:off x="3486150" y="5543550"/>
            <a:ext cx="21717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de-AT" altLang="de-DE" sz="1800"/>
          </a:p>
        </p:txBody>
      </p:sp>
    </p:spTree>
    <p:extLst>
      <p:ext uri="{BB962C8B-B14F-4D97-AF65-F5344CB8AC3E}">
        <p14:creationId xmlns:p14="http://schemas.microsoft.com/office/powerpoint/2010/main" val="339160805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ltLang="en-US" dirty="0"/>
              <a:t>5. What are important questions in economics? </a:t>
            </a:r>
            <a:endParaRPr lang="en-GB" dirty="0"/>
          </a:p>
        </p:txBody>
      </p:sp>
      <p:sp>
        <p:nvSpPr>
          <p:cNvPr id="3" name="Inhaltsplatzhalter 2"/>
          <p:cNvSpPr>
            <a:spLocks noGrp="1"/>
          </p:cNvSpPr>
          <p:nvPr>
            <p:ph idx="1"/>
          </p:nvPr>
        </p:nvSpPr>
        <p:spPr/>
        <p:txBody>
          <a:bodyPr/>
          <a:lstStyle/>
          <a:p>
            <a:pPr>
              <a:lnSpc>
                <a:spcPct val="80000"/>
              </a:lnSpc>
            </a:pPr>
            <a:r>
              <a:rPr lang="en-US" altLang="en-US" dirty="0"/>
              <a:t>How to organize production in society (what, how, for whom etc.)?</a:t>
            </a:r>
          </a:p>
          <a:p>
            <a:pPr>
              <a:lnSpc>
                <a:spcPct val="80000"/>
              </a:lnSpc>
            </a:pPr>
            <a:endParaRPr lang="en-US" altLang="en-US" dirty="0"/>
          </a:p>
          <a:p>
            <a:pPr>
              <a:lnSpc>
                <a:spcPct val="80000"/>
              </a:lnSpc>
            </a:pPr>
            <a:r>
              <a:rPr lang="en-US" altLang="en-US" dirty="0"/>
              <a:t>Different historical forms to organize the economy:</a:t>
            </a:r>
          </a:p>
          <a:p>
            <a:pPr lvl="1">
              <a:lnSpc>
                <a:spcPct val="80000"/>
              </a:lnSpc>
            </a:pPr>
            <a:r>
              <a:rPr lang="en-US" altLang="en-US" dirty="0"/>
              <a:t>hunter-gatherer society</a:t>
            </a:r>
          </a:p>
          <a:p>
            <a:pPr lvl="1">
              <a:lnSpc>
                <a:spcPct val="80000"/>
              </a:lnSpc>
            </a:pPr>
            <a:r>
              <a:rPr lang="en-US" altLang="en-US" dirty="0"/>
              <a:t>feudal system</a:t>
            </a:r>
          </a:p>
          <a:p>
            <a:pPr lvl="1">
              <a:lnSpc>
                <a:spcPct val="80000"/>
              </a:lnSpc>
            </a:pPr>
            <a:r>
              <a:rPr lang="en-US" altLang="en-US" dirty="0"/>
              <a:t>planned economy</a:t>
            </a:r>
          </a:p>
          <a:p>
            <a:pPr lvl="1">
              <a:lnSpc>
                <a:spcPct val="80000"/>
              </a:lnSpc>
            </a:pPr>
            <a:r>
              <a:rPr lang="en-US" altLang="en-US" dirty="0"/>
              <a:t>capitalist system (free market economy, social market economy)</a:t>
            </a:r>
          </a:p>
          <a:p>
            <a:endParaRPr lang="en-GB" dirty="0"/>
          </a:p>
        </p:txBody>
      </p:sp>
    </p:spTree>
    <p:extLst>
      <p:ext uri="{BB962C8B-B14F-4D97-AF65-F5344CB8AC3E}">
        <p14:creationId xmlns:p14="http://schemas.microsoft.com/office/powerpoint/2010/main" val="2422596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lstStyle/>
          <a:p>
            <a:r>
              <a:rPr lang="de-AT" altLang="de-DE" dirty="0" smtClean="0"/>
              <a:t>6. Outline </a:t>
            </a:r>
            <a:r>
              <a:rPr lang="de-AT" altLang="de-DE" dirty="0" err="1" smtClean="0"/>
              <a:t>of</a:t>
            </a:r>
            <a:r>
              <a:rPr lang="de-AT" altLang="de-DE" dirty="0" smtClean="0"/>
              <a:t> </a:t>
            </a:r>
            <a:r>
              <a:rPr lang="de-AT" altLang="de-DE" dirty="0" err="1" smtClean="0"/>
              <a:t>the</a:t>
            </a:r>
            <a:r>
              <a:rPr lang="de-AT" altLang="de-DE" dirty="0" smtClean="0"/>
              <a:t> </a:t>
            </a:r>
            <a:r>
              <a:rPr lang="de-AT" altLang="de-DE" dirty="0" err="1" smtClean="0"/>
              <a:t>lecture</a:t>
            </a:r>
            <a:r>
              <a:rPr lang="de-AT" altLang="de-DE" dirty="0" smtClean="0"/>
              <a:t> / </a:t>
            </a:r>
            <a:r>
              <a:rPr lang="de-AT" altLang="de-DE" dirty="0" err="1" smtClean="0"/>
              <a:t>book</a:t>
            </a:r>
            <a:endParaRPr lang="de-AT" altLang="de-DE" dirty="0" smtClean="0"/>
          </a:p>
        </p:txBody>
      </p:sp>
      <p:sp>
        <p:nvSpPr>
          <p:cNvPr id="16387" name="Inhaltsplatzhalter 2"/>
          <p:cNvSpPr>
            <a:spLocks noGrp="1"/>
          </p:cNvSpPr>
          <p:nvPr>
            <p:ph idx="1"/>
          </p:nvPr>
        </p:nvSpPr>
        <p:spPr/>
        <p:txBody>
          <a:bodyPr>
            <a:normAutofit/>
          </a:bodyPr>
          <a:lstStyle/>
          <a:p>
            <a:pPr eaLnBrk="1" hangingPunct="1">
              <a:lnSpc>
                <a:spcPct val="80000"/>
              </a:lnSpc>
            </a:pPr>
            <a:r>
              <a:rPr lang="en-US" altLang="en-US" sz="2000" dirty="0"/>
              <a:t>How do </a:t>
            </a:r>
            <a:r>
              <a:rPr lang="en-US" altLang="en-US" sz="2000" b="1" dirty="0"/>
              <a:t>different paradigms</a:t>
            </a:r>
            <a:r>
              <a:rPr lang="en-US" altLang="en-US" sz="2000" dirty="0"/>
              <a:t> understand the economy? (chap. 2)</a:t>
            </a:r>
          </a:p>
          <a:p>
            <a:pPr eaLnBrk="1" hangingPunct="1">
              <a:lnSpc>
                <a:spcPct val="80000"/>
              </a:lnSpc>
            </a:pPr>
            <a:r>
              <a:rPr lang="en-US" altLang="en-US" sz="2000" dirty="0"/>
              <a:t>What is the role of the </a:t>
            </a:r>
            <a:r>
              <a:rPr lang="en-US" altLang="en-US" sz="2000" b="1" dirty="0"/>
              <a:t>state</a:t>
            </a:r>
            <a:r>
              <a:rPr lang="en-US" altLang="en-US" sz="2000" dirty="0"/>
              <a:t> in the economy and what should it be? (chap. 3)</a:t>
            </a:r>
          </a:p>
          <a:p>
            <a:pPr eaLnBrk="1" hangingPunct="1">
              <a:lnSpc>
                <a:spcPct val="80000"/>
              </a:lnSpc>
            </a:pPr>
            <a:r>
              <a:rPr lang="en-US" altLang="en-US" sz="2000" dirty="0"/>
              <a:t>How to explain economic </a:t>
            </a:r>
            <a:r>
              <a:rPr lang="en-US" altLang="en-US" sz="2000" b="1" dirty="0"/>
              <a:t>growth</a:t>
            </a:r>
            <a:r>
              <a:rPr lang="en-US" altLang="en-US" sz="2000" dirty="0"/>
              <a:t> </a:t>
            </a:r>
            <a:r>
              <a:rPr lang="en-US" altLang="en-US" sz="2000" b="1" dirty="0"/>
              <a:t>and crisis</a:t>
            </a:r>
            <a:r>
              <a:rPr lang="en-US" altLang="en-US" sz="2000" dirty="0"/>
              <a:t>? (chap. 4)</a:t>
            </a:r>
          </a:p>
          <a:p>
            <a:pPr eaLnBrk="1" hangingPunct="1">
              <a:lnSpc>
                <a:spcPct val="80000"/>
              </a:lnSpc>
            </a:pPr>
            <a:r>
              <a:rPr lang="en-US" altLang="en-US" sz="2000" dirty="0"/>
              <a:t>Why is there </a:t>
            </a:r>
            <a:r>
              <a:rPr lang="en-US" altLang="en-US" sz="2000" b="1" dirty="0"/>
              <a:t>inequality</a:t>
            </a:r>
            <a:r>
              <a:rPr lang="en-US" altLang="en-US" sz="2000" dirty="0"/>
              <a:t> and how should economic wealth be distributed? (chap. 5)</a:t>
            </a:r>
          </a:p>
          <a:p>
            <a:pPr eaLnBrk="1" hangingPunct="1">
              <a:lnSpc>
                <a:spcPct val="80000"/>
              </a:lnSpc>
            </a:pPr>
            <a:endParaRPr lang="en-US" altLang="en-US" sz="2000" dirty="0"/>
          </a:p>
          <a:p>
            <a:pPr eaLnBrk="1" hangingPunct="1">
              <a:lnSpc>
                <a:spcPct val="80000"/>
              </a:lnSpc>
            </a:pPr>
            <a:r>
              <a:rPr lang="en-US" altLang="en-US" sz="2000" dirty="0"/>
              <a:t>What is the role of </a:t>
            </a:r>
            <a:r>
              <a:rPr lang="en-US" altLang="en-US" sz="2000" b="1" dirty="0"/>
              <a:t>money</a:t>
            </a:r>
            <a:r>
              <a:rPr lang="en-US" altLang="en-US" sz="2000" dirty="0"/>
              <a:t> </a:t>
            </a:r>
            <a:r>
              <a:rPr lang="en-US" altLang="en-US" sz="2000" b="1" dirty="0"/>
              <a:t>and the financial </a:t>
            </a:r>
            <a:r>
              <a:rPr lang="en-US" altLang="en-US" sz="2000" dirty="0"/>
              <a:t>sector in the economy? (chap. 6) </a:t>
            </a:r>
            <a:r>
              <a:rPr lang="en-US" altLang="en-US" sz="2000" i="1" dirty="0"/>
              <a:t>(Monetary theory and policy)</a:t>
            </a:r>
          </a:p>
          <a:p>
            <a:pPr eaLnBrk="1" hangingPunct="1">
              <a:lnSpc>
                <a:spcPct val="80000"/>
              </a:lnSpc>
            </a:pPr>
            <a:r>
              <a:rPr lang="en-US" altLang="en-US" sz="2000" dirty="0" smtClean="0"/>
              <a:t>How </a:t>
            </a:r>
            <a:r>
              <a:rPr lang="en-US" altLang="en-US" sz="2000" dirty="0"/>
              <a:t>to explain the </a:t>
            </a:r>
            <a:r>
              <a:rPr lang="en-US" altLang="en-US" sz="2000" b="1" dirty="0"/>
              <a:t>geography</a:t>
            </a:r>
            <a:r>
              <a:rPr lang="en-US" altLang="en-US" sz="2000" dirty="0"/>
              <a:t> of the (global) economy? (chap. 7</a:t>
            </a:r>
            <a:r>
              <a:rPr lang="en-US" altLang="en-US" sz="2000" dirty="0" smtClean="0"/>
              <a:t>)</a:t>
            </a:r>
            <a:endParaRPr lang="en-US" altLang="en-US" sz="2000" i="1" dirty="0"/>
          </a:p>
          <a:p>
            <a:pPr marL="0" indent="0" eaLnBrk="1" hangingPunct="1">
              <a:lnSpc>
                <a:spcPct val="80000"/>
              </a:lnSpc>
              <a:buNone/>
            </a:pPr>
            <a:r>
              <a:rPr lang="en-US" altLang="en-US" sz="1500" dirty="0" smtClean="0"/>
              <a:t> </a:t>
            </a:r>
            <a:endParaRPr lang="en-US" altLang="en-US" sz="1500" i="1" dirty="0"/>
          </a:p>
          <a:p>
            <a:endParaRPr lang="de-AT" altLang="de-DE" dirty="0" smtClean="0"/>
          </a:p>
        </p:txBody>
      </p:sp>
    </p:spTree>
    <p:extLst>
      <p:ext uri="{BB962C8B-B14F-4D97-AF65-F5344CB8AC3E}">
        <p14:creationId xmlns:p14="http://schemas.microsoft.com/office/powerpoint/2010/main" val="176221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40625" y="1243316"/>
            <a:ext cx="7886700" cy="994172"/>
          </a:xfrm>
        </p:spPr>
        <p:txBody>
          <a:bodyPr>
            <a:normAutofit fontScale="90000"/>
          </a:bodyPr>
          <a:lstStyle/>
          <a:p>
            <a:r>
              <a:rPr lang="en-GB" altLang="de-DE" sz="3975" dirty="0"/>
              <a:t>A Critical Introduction to Economics</a:t>
            </a:r>
            <a:br>
              <a:rPr lang="en-GB" altLang="de-DE" sz="3975" dirty="0"/>
            </a:br>
            <a:r>
              <a:rPr lang="en-GB" altLang="de-DE" sz="2100" dirty="0"/>
              <a:t/>
            </a:r>
            <a:br>
              <a:rPr lang="en-GB" altLang="de-DE" sz="2100" dirty="0"/>
            </a:br>
            <a:endParaRPr lang="en-US" altLang="de-DE" sz="2100" dirty="0"/>
          </a:p>
        </p:txBody>
      </p:sp>
      <p:sp>
        <p:nvSpPr>
          <p:cNvPr id="5124" name="Rectangle 3"/>
          <p:cNvSpPr>
            <a:spLocks noGrp="1" noChangeArrowheads="1"/>
          </p:cNvSpPr>
          <p:nvPr>
            <p:ph idx="1"/>
          </p:nvPr>
        </p:nvSpPr>
        <p:spPr>
          <a:xfrm>
            <a:off x="1047408" y="2366010"/>
            <a:ext cx="4874765" cy="3331132"/>
          </a:xfrm>
        </p:spPr>
        <p:txBody>
          <a:bodyPr>
            <a:normAutofit fontScale="92500" lnSpcReduction="20000"/>
          </a:bodyPr>
          <a:lstStyle/>
          <a:p>
            <a:pPr eaLnBrk="1" hangingPunct="1">
              <a:lnSpc>
                <a:spcPct val="80000"/>
              </a:lnSpc>
            </a:pPr>
            <a:endParaRPr lang="de-DE" altLang="de-DE" sz="1500" dirty="0"/>
          </a:p>
          <a:p>
            <a:pPr eaLnBrk="1" hangingPunct="1">
              <a:lnSpc>
                <a:spcPct val="80000"/>
              </a:lnSpc>
            </a:pPr>
            <a:r>
              <a:rPr lang="en-US" altLang="de-DE" sz="1800" dirty="0"/>
              <a:t>A book that </a:t>
            </a:r>
            <a:r>
              <a:rPr lang="en-US" altLang="de-DE" sz="1800" b="1" dirty="0"/>
              <a:t>introduces to economics </a:t>
            </a:r>
            <a:r>
              <a:rPr lang="en-US" altLang="de-DE" sz="1800" dirty="0"/>
              <a:t>for beginners</a:t>
            </a:r>
          </a:p>
          <a:p>
            <a:pPr eaLnBrk="1" hangingPunct="1">
              <a:lnSpc>
                <a:spcPct val="80000"/>
              </a:lnSpc>
            </a:pPr>
            <a:endParaRPr lang="de-DE" altLang="de-DE" sz="1800" dirty="0"/>
          </a:p>
          <a:p>
            <a:pPr eaLnBrk="1" hangingPunct="1">
              <a:lnSpc>
                <a:spcPct val="80000"/>
              </a:lnSpc>
            </a:pPr>
            <a:r>
              <a:rPr lang="en-US" altLang="de-DE" sz="1800" dirty="0"/>
              <a:t>A </a:t>
            </a:r>
            <a:r>
              <a:rPr lang="en-US" altLang="de-DE" sz="1800" b="1" dirty="0"/>
              <a:t>multi-paradigmatic book </a:t>
            </a:r>
            <a:r>
              <a:rPr lang="en-US" altLang="de-DE" sz="1800" dirty="0"/>
              <a:t>which treats different paradigms (neoclassical economics, Keynesianism, political economy) equally</a:t>
            </a:r>
          </a:p>
          <a:p>
            <a:pPr eaLnBrk="1" hangingPunct="1">
              <a:lnSpc>
                <a:spcPct val="80000"/>
              </a:lnSpc>
            </a:pPr>
            <a:endParaRPr lang="en-US" altLang="de-DE" sz="1800" dirty="0"/>
          </a:p>
          <a:p>
            <a:pPr eaLnBrk="1" hangingPunct="1">
              <a:lnSpc>
                <a:spcPct val="80000"/>
              </a:lnSpc>
            </a:pPr>
            <a:r>
              <a:rPr lang="en-US" altLang="de-DE" sz="1800" dirty="0"/>
              <a:t>A book which </a:t>
            </a:r>
            <a:r>
              <a:rPr lang="en-US" altLang="de-DE" sz="1800" b="1" dirty="0"/>
              <a:t>focusses on economic key questions </a:t>
            </a:r>
            <a:r>
              <a:rPr lang="en-US" altLang="de-DE" sz="1800" dirty="0"/>
              <a:t>and shows how different paradigms respond to important economic questions</a:t>
            </a:r>
          </a:p>
          <a:p>
            <a:pPr eaLnBrk="1" hangingPunct="1">
              <a:lnSpc>
                <a:spcPct val="80000"/>
              </a:lnSpc>
            </a:pPr>
            <a:endParaRPr lang="en-US" altLang="de-DE" sz="1800" dirty="0"/>
          </a:p>
          <a:p>
            <a:pPr eaLnBrk="1" hangingPunct="1">
              <a:lnSpc>
                <a:spcPct val="80000"/>
              </a:lnSpc>
            </a:pPr>
            <a:r>
              <a:rPr lang="en-US" altLang="de-DE" sz="1800" dirty="0"/>
              <a:t>A book which provides </a:t>
            </a:r>
            <a:r>
              <a:rPr lang="en-US" altLang="de-DE" sz="1800" b="1" dirty="0"/>
              <a:t>deeper insights into selected topics</a:t>
            </a:r>
          </a:p>
          <a:p>
            <a:pPr lvl="1" eaLnBrk="1" hangingPunct="1">
              <a:lnSpc>
                <a:spcPct val="80000"/>
              </a:lnSpc>
            </a:pPr>
            <a:endParaRPr lang="de-DE" altLang="de-DE" sz="1350" dirty="0"/>
          </a:p>
          <a:p>
            <a:pPr eaLnBrk="1" hangingPunct="1">
              <a:lnSpc>
                <a:spcPct val="80000"/>
              </a:lnSpc>
            </a:pPr>
            <a:endParaRPr lang="de-DE" altLang="de-DE" sz="1500" dirty="0"/>
          </a:p>
          <a:p>
            <a:pPr eaLnBrk="1" hangingPunct="1">
              <a:lnSpc>
                <a:spcPct val="80000"/>
              </a:lnSpc>
            </a:pPr>
            <a:endParaRPr lang="de-DE" altLang="de-DE" sz="1500" dirty="0"/>
          </a:p>
          <a:p>
            <a:pPr eaLnBrk="1" hangingPunct="1">
              <a:lnSpc>
                <a:spcPct val="80000"/>
              </a:lnSpc>
            </a:pPr>
            <a:endParaRPr lang="de-DE" altLang="de-DE" sz="1500" dirty="0"/>
          </a:p>
        </p:txBody>
      </p:sp>
      <p:pic>
        <p:nvPicPr>
          <p:cNvPr id="5125" name="Picture 6" descr="Z:\Eigene Dateien\fh-vie\2008-2012FH-Teil\Buch-GEP-VERANSTALTUNGSREIHE und REZ\GEP14-Cov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3614" y="2465023"/>
            <a:ext cx="2018456" cy="308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91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fontScale="90000"/>
          </a:bodyPr>
          <a:lstStyle/>
          <a:p>
            <a:r>
              <a:rPr lang="de-DE" altLang="de-DE" dirty="0" smtClean="0"/>
              <a:t>The </a:t>
            </a:r>
            <a:r>
              <a:rPr lang="de-DE" altLang="de-DE" dirty="0" err="1" smtClean="0"/>
              <a:t>structure</a:t>
            </a:r>
            <a:r>
              <a:rPr lang="de-DE" altLang="de-DE" dirty="0" smtClean="0"/>
              <a:t> </a:t>
            </a:r>
            <a:r>
              <a:rPr lang="de-DE" altLang="de-DE" dirty="0" err="1" smtClean="0"/>
              <a:t>of</a:t>
            </a:r>
            <a:r>
              <a:rPr lang="de-DE" altLang="de-DE" dirty="0" smtClean="0"/>
              <a:t> </a:t>
            </a:r>
            <a:r>
              <a:rPr lang="de-DE" altLang="de-DE" dirty="0" err="1" smtClean="0"/>
              <a:t>the</a:t>
            </a:r>
            <a:r>
              <a:rPr lang="de-DE" altLang="de-DE" dirty="0" smtClean="0"/>
              <a:t> </a:t>
            </a:r>
            <a:r>
              <a:rPr lang="de-DE" altLang="de-DE" dirty="0" err="1" smtClean="0"/>
              <a:t>book</a:t>
            </a:r>
            <a:r>
              <a:rPr lang="de-DE" altLang="de-DE" dirty="0" smtClean="0"/>
              <a:t>: </a:t>
            </a:r>
            <a:br>
              <a:rPr lang="de-DE" altLang="de-DE" dirty="0" smtClean="0"/>
            </a:br>
            <a:r>
              <a:rPr lang="en-US" altLang="de-DE" dirty="0" smtClean="0"/>
              <a:t>Part </a:t>
            </a:r>
            <a:r>
              <a:rPr lang="en-US" altLang="de-DE" dirty="0"/>
              <a:t>I: Introduction</a:t>
            </a:r>
            <a:br>
              <a:rPr lang="en-US" altLang="de-DE" dirty="0"/>
            </a:br>
            <a:endParaRPr lang="en-US" altLang="de-DE" dirty="0"/>
          </a:p>
        </p:txBody>
      </p:sp>
      <p:sp>
        <p:nvSpPr>
          <p:cNvPr id="6148" name="Rectangle 3"/>
          <p:cNvSpPr>
            <a:spLocks noGrp="1" noChangeArrowheads="1"/>
          </p:cNvSpPr>
          <p:nvPr>
            <p:ph idx="1"/>
          </p:nvPr>
        </p:nvSpPr>
        <p:spPr>
          <a:xfrm>
            <a:off x="529940" y="2366010"/>
            <a:ext cx="7531331" cy="3331132"/>
          </a:xfrm>
        </p:spPr>
        <p:txBody>
          <a:bodyPr>
            <a:normAutofit/>
          </a:bodyPr>
          <a:lstStyle/>
          <a:p>
            <a:pPr eaLnBrk="1" hangingPunct="1">
              <a:lnSpc>
                <a:spcPct val="80000"/>
              </a:lnSpc>
              <a:defRPr/>
            </a:pPr>
            <a:endParaRPr lang="de-DE" altLang="de-DE" sz="1500" dirty="0"/>
          </a:p>
          <a:p>
            <a:pPr marL="0" indent="0">
              <a:lnSpc>
                <a:spcPct val="80000"/>
              </a:lnSpc>
              <a:buNone/>
              <a:defRPr/>
            </a:pPr>
            <a:r>
              <a:rPr lang="en-US" altLang="de-DE" sz="2400" dirty="0"/>
              <a:t>Chapter 1: Introduction and Paradigms in economics</a:t>
            </a:r>
          </a:p>
          <a:p>
            <a:pPr marL="300038" lvl="1" indent="0">
              <a:lnSpc>
                <a:spcPct val="80000"/>
              </a:lnSpc>
              <a:buNone/>
              <a:defRPr/>
            </a:pPr>
            <a:r>
              <a:rPr lang="en-US" altLang="de-DE" sz="1800" dirty="0"/>
              <a:t>a) Historical overview</a:t>
            </a:r>
            <a:br>
              <a:rPr lang="en-US" altLang="de-DE" sz="1800" dirty="0"/>
            </a:br>
            <a:r>
              <a:rPr lang="en-US" altLang="de-DE" sz="1800" dirty="0"/>
              <a:t>b) Philosophy of science and different paradigms</a:t>
            </a:r>
          </a:p>
          <a:p>
            <a:pPr marL="0" indent="0">
              <a:lnSpc>
                <a:spcPct val="80000"/>
              </a:lnSpc>
              <a:buNone/>
              <a:defRPr/>
            </a:pPr>
            <a:endParaRPr lang="en-US" altLang="de-DE" sz="2400" dirty="0"/>
          </a:p>
          <a:p>
            <a:pPr marL="0" indent="0">
              <a:lnSpc>
                <a:spcPct val="80000"/>
              </a:lnSpc>
              <a:buNone/>
              <a:defRPr/>
            </a:pPr>
            <a:r>
              <a:rPr lang="en-US" altLang="de-DE" sz="2400" dirty="0"/>
              <a:t>Chapter 2: Overview of key-paradigms</a:t>
            </a:r>
          </a:p>
          <a:p>
            <a:pPr marL="642938" lvl="1" indent="-342900">
              <a:lnSpc>
                <a:spcPct val="80000"/>
              </a:lnSpc>
              <a:buFontTx/>
              <a:buAutoNum type="alphaLcParenR"/>
              <a:defRPr/>
            </a:pPr>
            <a:r>
              <a:rPr lang="en-US" altLang="de-DE" sz="1800" dirty="0"/>
              <a:t>Neoclassical economics</a:t>
            </a:r>
          </a:p>
          <a:p>
            <a:pPr marL="642938" lvl="1" indent="-342900">
              <a:lnSpc>
                <a:spcPct val="80000"/>
              </a:lnSpc>
              <a:buFontTx/>
              <a:buAutoNum type="alphaLcParenR"/>
              <a:defRPr/>
            </a:pPr>
            <a:r>
              <a:rPr lang="en-US" altLang="de-DE" sz="1800" dirty="0"/>
              <a:t>Post-Keynesian economics</a:t>
            </a:r>
          </a:p>
          <a:p>
            <a:pPr marL="642938" lvl="1" indent="-342900">
              <a:lnSpc>
                <a:spcPct val="80000"/>
              </a:lnSpc>
              <a:buFontTx/>
              <a:buAutoNum type="alphaLcParenR"/>
              <a:defRPr/>
            </a:pPr>
            <a:r>
              <a:rPr lang="en-US" altLang="de-DE" sz="1800" dirty="0"/>
              <a:t>Critical Political Economy</a:t>
            </a:r>
          </a:p>
          <a:p>
            <a:pPr marL="0" indent="0">
              <a:lnSpc>
                <a:spcPct val="80000"/>
              </a:lnSpc>
              <a:buNone/>
              <a:defRPr/>
            </a:pPr>
            <a:endParaRPr lang="en-US" altLang="de-DE" sz="1800" dirty="0"/>
          </a:p>
          <a:p>
            <a:pPr marL="300038" lvl="1" indent="0">
              <a:lnSpc>
                <a:spcPct val="80000"/>
              </a:lnSpc>
              <a:buNone/>
              <a:defRPr/>
            </a:pPr>
            <a:endParaRPr lang="en-US" altLang="de-DE" sz="1500" dirty="0"/>
          </a:p>
          <a:p>
            <a:pPr eaLnBrk="1" hangingPunct="1">
              <a:lnSpc>
                <a:spcPct val="80000"/>
              </a:lnSpc>
              <a:defRPr/>
            </a:pPr>
            <a:endParaRPr lang="de-DE" altLang="de-DE" sz="1500" dirty="0"/>
          </a:p>
        </p:txBody>
      </p:sp>
    </p:spTree>
    <p:extLst>
      <p:ext uri="{BB962C8B-B14F-4D97-AF65-F5344CB8AC3E}">
        <p14:creationId xmlns:p14="http://schemas.microsoft.com/office/powerpoint/2010/main" val="3335445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The </a:t>
            </a:r>
            <a:r>
              <a:rPr lang="de-DE" altLang="de-DE" dirty="0" err="1"/>
              <a:t>structure</a:t>
            </a:r>
            <a:r>
              <a:rPr lang="de-DE" altLang="de-DE" dirty="0"/>
              <a:t> </a:t>
            </a:r>
            <a:r>
              <a:rPr lang="de-DE" altLang="de-DE" dirty="0" err="1"/>
              <a:t>of</a:t>
            </a:r>
            <a:r>
              <a:rPr lang="de-DE" altLang="de-DE" dirty="0"/>
              <a:t> </a:t>
            </a:r>
            <a:r>
              <a:rPr lang="de-DE" altLang="de-DE" dirty="0" err="1"/>
              <a:t>the</a:t>
            </a:r>
            <a:r>
              <a:rPr lang="de-DE" altLang="de-DE" dirty="0"/>
              <a:t> </a:t>
            </a:r>
            <a:r>
              <a:rPr lang="de-DE" altLang="de-DE" dirty="0" err="1" smtClean="0"/>
              <a:t>book</a:t>
            </a:r>
            <a:r>
              <a:rPr lang="de-DE" altLang="de-DE" dirty="0" smtClean="0"/>
              <a:t>:</a:t>
            </a:r>
            <a:br>
              <a:rPr lang="de-DE" altLang="de-DE" dirty="0" smtClean="0"/>
            </a:br>
            <a:r>
              <a:rPr lang="en-US" altLang="de-DE" dirty="0" smtClean="0"/>
              <a:t>Part </a:t>
            </a:r>
            <a:r>
              <a:rPr lang="en-US" altLang="de-DE" dirty="0"/>
              <a:t>II: Key-issues in economics</a:t>
            </a:r>
            <a:endParaRPr lang="de-DE" dirty="0"/>
          </a:p>
        </p:txBody>
      </p:sp>
      <p:sp>
        <p:nvSpPr>
          <p:cNvPr id="3" name="Inhaltsplatzhalter 2"/>
          <p:cNvSpPr>
            <a:spLocks noGrp="1"/>
          </p:cNvSpPr>
          <p:nvPr>
            <p:ph idx="1"/>
          </p:nvPr>
        </p:nvSpPr>
        <p:spPr>
          <a:xfrm>
            <a:off x="628650" y="2690207"/>
            <a:ext cx="7886700" cy="2799766"/>
          </a:xfrm>
        </p:spPr>
        <p:txBody>
          <a:bodyPr/>
          <a:lstStyle/>
          <a:p>
            <a:pPr marL="300038" lvl="1" indent="0">
              <a:lnSpc>
                <a:spcPct val="80000"/>
              </a:lnSpc>
              <a:buNone/>
              <a:defRPr/>
            </a:pPr>
            <a:r>
              <a:rPr lang="en-US" altLang="de-DE" dirty="0"/>
              <a:t>Chapter 3: The state, the society and the economy</a:t>
            </a:r>
          </a:p>
          <a:p>
            <a:pPr marL="300038" lvl="1" indent="0">
              <a:lnSpc>
                <a:spcPct val="80000"/>
              </a:lnSpc>
              <a:buNone/>
              <a:defRPr/>
            </a:pPr>
            <a:r>
              <a:rPr lang="en-US" altLang="de-DE" dirty="0"/>
              <a:t>Chapter 4: Measuring the economy, growth and crisis </a:t>
            </a:r>
          </a:p>
          <a:p>
            <a:pPr marL="300038" lvl="1" indent="0">
              <a:lnSpc>
                <a:spcPct val="80000"/>
              </a:lnSpc>
              <a:buNone/>
              <a:defRPr/>
            </a:pPr>
            <a:r>
              <a:rPr lang="en-US" altLang="de-DE" dirty="0"/>
              <a:t>Chapter 5: Inequality and distribution of income and wealth</a:t>
            </a:r>
          </a:p>
          <a:p>
            <a:pPr marL="300038" lvl="1" indent="0">
              <a:lnSpc>
                <a:spcPct val="80000"/>
              </a:lnSpc>
              <a:buNone/>
              <a:defRPr/>
            </a:pPr>
            <a:r>
              <a:rPr lang="en-US" altLang="de-DE" dirty="0"/>
              <a:t>Chapter 6: Money and the financial system</a:t>
            </a:r>
          </a:p>
          <a:p>
            <a:pPr marL="300038" lvl="1" indent="0">
              <a:lnSpc>
                <a:spcPct val="80000"/>
              </a:lnSpc>
              <a:buNone/>
              <a:defRPr/>
            </a:pPr>
            <a:r>
              <a:rPr lang="en-US" altLang="de-DE" dirty="0"/>
              <a:t>Chapter 7: The geography of the global economy</a:t>
            </a:r>
          </a:p>
          <a:p>
            <a:endParaRPr lang="de-DE" dirty="0"/>
          </a:p>
        </p:txBody>
      </p:sp>
    </p:spTree>
    <p:extLst>
      <p:ext uri="{BB962C8B-B14F-4D97-AF65-F5344CB8AC3E}">
        <p14:creationId xmlns:p14="http://schemas.microsoft.com/office/powerpoint/2010/main" val="2410354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altLang="de-DE" sz="2100" dirty="0"/>
              <a:t/>
            </a:r>
            <a:br>
              <a:rPr lang="en-US" altLang="de-DE" sz="2100" dirty="0"/>
            </a:br>
            <a:r>
              <a:rPr lang="de-DE" altLang="de-DE" sz="2100" dirty="0"/>
              <a:t/>
            </a:r>
            <a:br>
              <a:rPr lang="de-DE" altLang="de-DE" sz="2100" dirty="0"/>
            </a:br>
            <a:endParaRPr lang="en-US" altLang="de-DE" sz="2100" dirty="0"/>
          </a:p>
        </p:txBody>
      </p:sp>
      <p:sp>
        <p:nvSpPr>
          <p:cNvPr id="6148" name="Rectangle 3"/>
          <p:cNvSpPr>
            <a:spLocks noGrp="1" noChangeArrowheads="1"/>
          </p:cNvSpPr>
          <p:nvPr>
            <p:ph idx="1"/>
          </p:nvPr>
        </p:nvSpPr>
        <p:spPr>
          <a:xfrm>
            <a:off x="816730" y="1299903"/>
            <a:ext cx="5807913" cy="1315490"/>
          </a:xfrm>
        </p:spPr>
        <p:txBody>
          <a:bodyPr/>
          <a:lstStyle/>
          <a:p>
            <a:pPr marL="0" indent="0">
              <a:spcBef>
                <a:spcPct val="0"/>
              </a:spcBef>
              <a:buNone/>
              <a:defRPr/>
            </a:pPr>
            <a:r>
              <a:rPr lang="de-DE" altLang="de-DE" sz="3300" dirty="0">
                <a:latin typeface="+mj-lt"/>
                <a:ea typeface="+mj-ea"/>
                <a:cs typeface="+mj-cs"/>
              </a:rPr>
              <a:t>The </a:t>
            </a:r>
            <a:r>
              <a:rPr lang="de-DE" altLang="de-DE" sz="3300" dirty="0" err="1">
                <a:latin typeface="+mj-lt"/>
                <a:ea typeface="+mj-ea"/>
                <a:cs typeface="+mj-cs"/>
              </a:rPr>
              <a:t>chapters</a:t>
            </a:r>
            <a:r>
              <a:rPr lang="de-DE" altLang="de-DE" sz="3300" dirty="0">
                <a:latin typeface="+mj-lt"/>
                <a:ea typeface="+mj-ea"/>
                <a:cs typeface="+mj-cs"/>
              </a:rPr>
              <a:t> </a:t>
            </a:r>
            <a:r>
              <a:rPr lang="de-DE" altLang="de-DE" sz="3300" dirty="0" err="1">
                <a:latin typeface="+mj-lt"/>
                <a:ea typeface="+mj-ea"/>
                <a:cs typeface="+mj-cs"/>
              </a:rPr>
              <a:t>have</a:t>
            </a:r>
            <a:r>
              <a:rPr lang="de-DE" altLang="de-DE" sz="3300" dirty="0">
                <a:latin typeface="+mj-lt"/>
                <a:ea typeface="+mj-ea"/>
                <a:cs typeface="+mj-cs"/>
              </a:rPr>
              <a:t> </a:t>
            </a:r>
            <a:r>
              <a:rPr lang="en-US" altLang="de-DE" sz="3300" dirty="0">
                <a:latin typeface="+mj-lt"/>
                <a:ea typeface="+mj-ea"/>
                <a:cs typeface="+mj-cs"/>
              </a:rPr>
              <a:t>the following structure</a:t>
            </a:r>
          </a:p>
          <a:p>
            <a:pPr marL="342900" lvl="1" indent="0">
              <a:spcBef>
                <a:spcPct val="0"/>
              </a:spcBef>
              <a:buNone/>
              <a:defRPr/>
            </a:pPr>
            <a:endParaRPr lang="en-US" altLang="de-DE" sz="3300" dirty="0">
              <a:latin typeface="+mj-lt"/>
              <a:ea typeface="+mj-ea"/>
              <a:cs typeface="+mj-cs"/>
            </a:endParaRPr>
          </a:p>
          <a:p>
            <a:pPr lvl="1" eaLnBrk="1" hangingPunct="1">
              <a:lnSpc>
                <a:spcPct val="80000"/>
              </a:lnSpc>
              <a:defRPr/>
            </a:pPr>
            <a:endParaRPr lang="de-DE" altLang="de-DE" sz="1350" dirty="0"/>
          </a:p>
          <a:p>
            <a:pPr eaLnBrk="1" hangingPunct="1">
              <a:lnSpc>
                <a:spcPct val="80000"/>
              </a:lnSpc>
              <a:defRPr/>
            </a:pPr>
            <a:endParaRPr lang="de-DE" altLang="de-DE" sz="1500" dirty="0"/>
          </a:p>
          <a:p>
            <a:pPr eaLnBrk="1" hangingPunct="1">
              <a:lnSpc>
                <a:spcPct val="80000"/>
              </a:lnSpc>
              <a:defRPr/>
            </a:pPr>
            <a:endParaRPr lang="de-DE" altLang="de-DE" sz="1500" dirty="0"/>
          </a:p>
          <a:p>
            <a:pPr eaLnBrk="1" hangingPunct="1">
              <a:lnSpc>
                <a:spcPct val="80000"/>
              </a:lnSpc>
              <a:defRPr/>
            </a:pPr>
            <a:endParaRPr lang="de-DE" altLang="de-DE" sz="1500" dirty="0"/>
          </a:p>
        </p:txBody>
      </p:sp>
      <p:graphicFrame>
        <p:nvGraphicFramePr>
          <p:cNvPr id="2" name="Tabelle 1"/>
          <p:cNvGraphicFramePr>
            <a:graphicFrameLocks noGrp="1"/>
          </p:cNvGraphicFramePr>
          <p:nvPr>
            <p:extLst>
              <p:ext uri="{D42A27DB-BD31-4B8C-83A1-F6EECF244321}">
                <p14:modId xmlns:p14="http://schemas.microsoft.com/office/powerpoint/2010/main" val="3274931007"/>
              </p:ext>
            </p:extLst>
          </p:nvPr>
        </p:nvGraphicFramePr>
        <p:xfrm>
          <a:off x="816730" y="2467799"/>
          <a:ext cx="6633555" cy="3304310"/>
        </p:xfrm>
        <a:graphic>
          <a:graphicData uri="http://schemas.openxmlformats.org/drawingml/2006/table">
            <a:tbl>
              <a:tblPr firstRow="1" lastRow="1" bandRow="1">
                <a:tableStyleId>{5C22544A-7EE6-4342-B048-85BDC9FD1C3A}</a:tableStyleId>
              </a:tblPr>
              <a:tblGrid>
                <a:gridCol w="2211185">
                  <a:extLst>
                    <a:ext uri="{9D8B030D-6E8A-4147-A177-3AD203B41FA5}">
                      <a16:colId xmlns:a16="http://schemas.microsoft.com/office/drawing/2014/main" val="20000"/>
                    </a:ext>
                  </a:extLst>
                </a:gridCol>
                <a:gridCol w="2211185">
                  <a:extLst>
                    <a:ext uri="{9D8B030D-6E8A-4147-A177-3AD203B41FA5}">
                      <a16:colId xmlns:a16="http://schemas.microsoft.com/office/drawing/2014/main" val="20001"/>
                    </a:ext>
                  </a:extLst>
                </a:gridCol>
                <a:gridCol w="2211185">
                  <a:extLst>
                    <a:ext uri="{9D8B030D-6E8A-4147-A177-3AD203B41FA5}">
                      <a16:colId xmlns:a16="http://schemas.microsoft.com/office/drawing/2014/main" val="20002"/>
                    </a:ext>
                  </a:extLst>
                </a:gridCol>
              </a:tblGrid>
              <a:tr h="682819">
                <a:tc>
                  <a:txBody>
                    <a:bodyPr/>
                    <a:lstStyle/>
                    <a:p>
                      <a:r>
                        <a:rPr lang="en-GB" sz="1200" dirty="0" smtClean="0"/>
                        <a:t>1. Neoclassical</a:t>
                      </a:r>
                      <a:r>
                        <a:rPr lang="en-GB" sz="1200" baseline="0" dirty="0" smtClean="0"/>
                        <a:t> economics</a:t>
                      </a:r>
                      <a:endParaRPr lang="en-GB" sz="1200" dirty="0"/>
                    </a:p>
                  </a:txBody>
                  <a:tcPr marL="68588" marR="68588" marT="34274" marB="34274"/>
                </a:tc>
                <a:tc>
                  <a:txBody>
                    <a:bodyPr/>
                    <a:lstStyle/>
                    <a:p>
                      <a:r>
                        <a:rPr lang="en-GB" sz="1200" dirty="0" smtClean="0"/>
                        <a:t>2. Post-Keynesian</a:t>
                      </a:r>
                      <a:r>
                        <a:rPr lang="en-GB" sz="1200" baseline="0" dirty="0" smtClean="0"/>
                        <a:t> economics</a:t>
                      </a:r>
                      <a:endParaRPr lang="en-GB" sz="1200" dirty="0"/>
                    </a:p>
                  </a:txBody>
                  <a:tcPr marL="68588" marR="68588" marT="34274" marB="34274"/>
                </a:tc>
                <a:tc>
                  <a:txBody>
                    <a:bodyPr/>
                    <a:lstStyle/>
                    <a:p>
                      <a:r>
                        <a:rPr lang="en-GB" sz="1200" dirty="0" smtClean="0"/>
                        <a:t>3. Critical Political Economy</a:t>
                      </a:r>
                      <a:endParaRPr lang="en-GB" sz="1200" dirty="0"/>
                    </a:p>
                  </a:txBody>
                  <a:tcPr marL="68588" marR="68588" marT="34274" marB="34274"/>
                </a:tc>
                <a:extLst>
                  <a:ext uri="{0D108BD9-81ED-4DB2-BD59-A6C34878D82A}">
                    <a16:rowId xmlns:a16="http://schemas.microsoft.com/office/drawing/2014/main" val="10000"/>
                  </a:ext>
                </a:extLst>
              </a:tr>
              <a:tr h="630551">
                <a:tc>
                  <a:txBody>
                    <a:bodyPr/>
                    <a:lstStyle/>
                    <a:p>
                      <a:r>
                        <a:rPr lang="en-GB" sz="1200" dirty="0" smtClean="0"/>
                        <a:t>General approach</a:t>
                      </a:r>
                      <a:endParaRPr lang="en-GB" sz="1200" dirty="0"/>
                    </a:p>
                  </a:txBody>
                  <a:tcPr marL="68588" marR="68588" marT="34274" marB="34274"/>
                </a:tc>
                <a:tc>
                  <a:txBody>
                    <a:bodyPr/>
                    <a:lstStyle/>
                    <a:p>
                      <a:r>
                        <a:rPr lang="en-GB" sz="1200" dirty="0" smtClean="0"/>
                        <a:t>General approach</a:t>
                      </a:r>
                      <a:endParaRPr lang="en-GB" sz="1200" dirty="0"/>
                    </a:p>
                  </a:txBody>
                  <a:tcPr marL="68588" marR="68588" marT="34274" marB="34274"/>
                </a:tc>
                <a:tc>
                  <a:txBody>
                    <a:bodyPr/>
                    <a:lstStyle/>
                    <a:p>
                      <a:r>
                        <a:rPr lang="en-GB" sz="1200" dirty="0" smtClean="0"/>
                        <a:t>General approach</a:t>
                      </a:r>
                      <a:endParaRPr lang="en-GB" sz="1200" dirty="0"/>
                    </a:p>
                  </a:txBody>
                  <a:tcPr marL="68588" marR="68588" marT="34274" marB="34274"/>
                </a:tc>
                <a:extLst>
                  <a:ext uri="{0D108BD9-81ED-4DB2-BD59-A6C34878D82A}">
                    <a16:rowId xmlns:a16="http://schemas.microsoft.com/office/drawing/2014/main" val="10001"/>
                  </a:ext>
                </a:extLst>
              </a:tr>
              <a:tr h="365319">
                <a:tc>
                  <a:txBody>
                    <a:bodyPr/>
                    <a:lstStyle/>
                    <a:p>
                      <a:r>
                        <a:rPr lang="en-GB" sz="1200" dirty="0" smtClean="0"/>
                        <a:t>Key-concepts</a:t>
                      </a:r>
                      <a:endParaRPr lang="en-GB" sz="1200" dirty="0"/>
                    </a:p>
                  </a:txBody>
                  <a:tcPr marL="68588" marR="68588" marT="34274" marB="34274"/>
                </a:tc>
                <a:tc>
                  <a:txBody>
                    <a:bodyPr/>
                    <a:lstStyle/>
                    <a:p>
                      <a:r>
                        <a:rPr lang="en-GB" sz="1200" dirty="0" smtClean="0"/>
                        <a:t>Key-concepts</a:t>
                      </a:r>
                      <a:endParaRPr lang="en-GB" sz="1200" dirty="0"/>
                    </a:p>
                  </a:txBody>
                  <a:tcPr marL="68588" marR="68588" marT="34274" marB="34274"/>
                </a:tc>
                <a:tc>
                  <a:txBody>
                    <a:bodyPr/>
                    <a:lstStyle/>
                    <a:p>
                      <a:r>
                        <a:rPr lang="en-GB" sz="1200" dirty="0" smtClean="0"/>
                        <a:t>Key-concepts</a:t>
                      </a:r>
                      <a:endParaRPr lang="en-GB" sz="1200" dirty="0"/>
                    </a:p>
                  </a:txBody>
                  <a:tcPr marL="68588" marR="68588" marT="34274" marB="34274"/>
                </a:tc>
                <a:extLst>
                  <a:ext uri="{0D108BD9-81ED-4DB2-BD59-A6C34878D82A}">
                    <a16:rowId xmlns:a16="http://schemas.microsoft.com/office/drawing/2014/main" val="10002"/>
                  </a:ext>
                </a:extLst>
              </a:tr>
              <a:tr h="617742">
                <a:tc>
                  <a:txBody>
                    <a:bodyPr/>
                    <a:lstStyle/>
                    <a:p>
                      <a:r>
                        <a:rPr lang="en-GB" sz="1200" dirty="0" smtClean="0"/>
                        <a:t>Economic policy</a:t>
                      </a:r>
                      <a:r>
                        <a:rPr lang="en-GB" sz="1200" baseline="0" dirty="0" smtClean="0"/>
                        <a:t> implications</a:t>
                      </a:r>
                      <a:endParaRPr lang="en-GB" sz="1200" dirty="0"/>
                    </a:p>
                  </a:txBody>
                  <a:tcPr marL="68588" marR="68588" marT="34274" marB="34274"/>
                </a:tc>
                <a:tc>
                  <a:txBody>
                    <a:bodyPr/>
                    <a:lstStyle/>
                    <a:p>
                      <a:r>
                        <a:rPr lang="en-GB" sz="1200" dirty="0" smtClean="0"/>
                        <a:t>Economic policy</a:t>
                      </a:r>
                      <a:r>
                        <a:rPr lang="en-GB" sz="1200" baseline="0" dirty="0" smtClean="0"/>
                        <a:t> implications</a:t>
                      </a:r>
                      <a:endParaRPr lang="en-GB" sz="1200" dirty="0"/>
                    </a:p>
                  </a:txBody>
                  <a:tcPr marL="68588" marR="68588" marT="34274" marB="34274"/>
                </a:tc>
                <a:tc>
                  <a:txBody>
                    <a:bodyPr/>
                    <a:lstStyle/>
                    <a:p>
                      <a:r>
                        <a:rPr lang="en-GB" sz="1200" dirty="0" smtClean="0"/>
                        <a:t>Economic policy</a:t>
                      </a:r>
                      <a:r>
                        <a:rPr lang="en-GB" sz="1200" baseline="0" dirty="0" smtClean="0"/>
                        <a:t> implications</a:t>
                      </a:r>
                      <a:endParaRPr lang="en-GB" sz="1200" dirty="0"/>
                    </a:p>
                  </a:txBody>
                  <a:tcPr marL="68588" marR="68588" marT="34274" marB="34274"/>
                </a:tc>
                <a:extLst>
                  <a:ext uri="{0D108BD9-81ED-4DB2-BD59-A6C34878D82A}">
                    <a16:rowId xmlns:a16="http://schemas.microsoft.com/office/drawing/2014/main" val="10003"/>
                  </a:ext>
                </a:extLst>
              </a:tr>
              <a:tr h="617742">
                <a:tc>
                  <a:txBody>
                    <a:bodyPr/>
                    <a:lstStyle/>
                    <a:p>
                      <a:r>
                        <a:rPr lang="en-GB" sz="1200" dirty="0" smtClean="0"/>
                        <a:t>Conclusions, questions for reflection</a:t>
                      </a:r>
                      <a:endParaRPr lang="en-GB" sz="1200" dirty="0"/>
                    </a:p>
                  </a:txBody>
                  <a:tcPr marL="68588" marR="68588" marT="34274" marB="34274"/>
                </a:tc>
                <a:tc>
                  <a:txBody>
                    <a:bodyPr/>
                    <a:lstStyle/>
                    <a:p>
                      <a:r>
                        <a:rPr lang="en-GB" sz="1200" dirty="0" smtClean="0"/>
                        <a:t>Conclusions, </a:t>
                      </a:r>
                      <a:r>
                        <a:rPr lang="en-GB" sz="1200" baseline="0" dirty="0" smtClean="0"/>
                        <a:t>questions for reflection</a:t>
                      </a:r>
                      <a:endParaRPr lang="en-GB" sz="1200" dirty="0"/>
                    </a:p>
                  </a:txBody>
                  <a:tcPr marL="68588" marR="68588" marT="34274" marB="34274"/>
                </a:tc>
                <a:tc>
                  <a:txBody>
                    <a:bodyPr/>
                    <a:lstStyle/>
                    <a:p>
                      <a:r>
                        <a:rPr lang="en-GB" sz="1200" dirty="0" smtClean="0"/>
                        <a:t>Conclusions, </a:t>
                      </a:r>
                      <a:r>
                        <a:rPr lang="en-GB" sz="1200" baseline="0" dirty="0" smtClean="0"/>
                        <a:t>questions for reflection</a:t>
                      </a:r>
                      <a:endParaRPr lang="en-GB" sz="1200" dirty="0"/>
                    </a:p>
                  </a:txBody>
                  <a:tcPr marL="68588" marR="68588" marT="34274" marB="34274"/>
                </a:tc>
                <a:extLst>
                  <a:ext uri="{0D108BD9-81ED-4DB2-BD59-A6C34878D82A}">
                    <a16:rowId xmlns:a16="http://schemas.microsoft.com/office/drawing/2014/main" val="10004"/>
                  </a:ext>
                </a:extLst>
              </a:tr>
              <a:tr h="390137">
                <a:tc>
                  <a:txBody>
                    <a:bodyPr/>
                    <a:lstStyle/>
                    <a:p>
                      <a:endParaRPr lang="en-GB" sz="1400" dirty="0"/>
                    </a:p>
                  </a:txBody>
                  <a:tcPr marL="68588" marR="68588" marT="34274" marB="34274"/>
                </a:tc>
                <a:tc>
                  <a:txBody>
                    <a:bodyPr/>
                    <a:lstStyle/>
                    <a:p>
                      <a:endParaRPr lang="en-GB" sz="1400" dirty="0"/>
                    </a:p>
                  </a:txBody>
                  <a:tcPr marL="68588" marR="68588" marT="34274" marB="34274"/>
                </a:tc>
                <a:tc>
                  <a:txBody>
                    <a:bodyPr/>
                    <a:lstStyle/>
                    <a:p>
                      <a:endParaRPr lang="en-GB" sz="1400" dirty="0"/>
                    </a:p>
                  </a:txBody>
                  <a:tcPr marL="68588" marR="68588" marT="34274" marB="3427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31790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fontScale="90000"/>
          </a:bodyPr>
          <a:lstStyle/>
          <a:p>
            <a:pPr>
              <a:defRPr/>
            </a:pPr>
            <a:r>
              <a:rPr lang="en-US" altLang="de-DE" dirty="0"/>
              <a:t>Each chapter comes with boxes </a:t>
            </a:r>
            <a:r>
              <a:rPr lang="en-US" altLang="de-DE" dirty="0" smtClean="0"/>
              <a:t>written </a:t>
            </a:r>
            <a:r>
              <a:rPr lang="en-US" altLang="de-DE" dirty="0"/>
              <a:t>by selected </a:t>
            </a:r>
            <a:r>
              <a:rPr lang="en-US" altLang="de-DE" dirty="0" smtClean="0"/>
              <a:t>experts in the field</a:t>
            </a:r>
            <a:endParaRPr lang="en-US" altLang="de-DE" dirty="0"/>
          </a:p>
        </p:txBody>
      </p:sp>
      <p:sp>
        <p:nvSpPr>
          <p:cNvPr id="6148" name="Rectangle 3"/>
          <p:cNvSpPr>
            <a:spLocks noGrp="1" noChangeArrowheads="1"/>
          </p:cNvSpPr>
          <p:nvPr>
            <p:ph idx="1"/>
          </p:nvPr>
        </p:nvSpPr>
        <p:spPr>
          <a:xfrm>
            <a:off x="779322" y="2403421"/>
            <a:ext cx="7069975" cy="3293725"/>
          </a:xfrm>
        </p:spPr>
        <p:txBody>
          <a:bodyPr>
            <a:normAutofit fontScale="85000" lnSpcReduction="20000"/>
          </a:bodyPr>
          <a:lstStyle/>
          <a:p>
            <a:pPr marL="0" indent="0">
              <a:lnSpc>
                <a:spcPct val="80000"/>
              </a:lnSpc>
              <a:buNone/>
              <a:defRPr/>
            </a:pPr>
            <a:r>
              <a:rPr lang="en-GB" altLang="de-DE" sz="2625" dirty="0" smtClean="0"/>
              <a:t>The boxes illustrate the implications of the different paradigms in economics on selected issues:</a:t>
            </a:r>
          </a:p>
          <a:p>
            <a:pPr marL="0" indent="0">
              <a:lnSpc>
                <a:spcPct val="80000"/>
              </a:lnSpc>
              <a:buNone/>
              <a:defRPr/>
            </a:pPr>
            <a:endParaRPr lang="en-US" altLang="de-DE" sz="1800" dirty="0"/>
          </a:p>
          <a:p>
            <a:pPr eaLnBrk="1" hangingPunct="1">
              <a:lnSpc>
                <a:spcPct val="80000"/>
              </a:lnSpc>
              <a:defRPr/>
            </a:pPr>
            <a:r>
              <a:rPr lang="en-US" altLang="de-DE" sz="1500" dirty="0"/>
              <a:t>Gender and feminist economics </a:t>
            </a:r>
          </a:p>
          <a:p>
            <a:pPr eaLnBrk="1" hangingPunct="1">
              <a:lnSpc>
                <a:spcPct val="80000"/>
              </a:lnSpc>
              <a:defRPr/>
            </a:pPr>
            <a:r>
              <a:rPr lang="en-US" altLang="de-DE" sz="1500" dirty="0"/>
              <a:t>Organization of the </a:t>
            </a:r>
            <a:r>
              <a:rPr lang="en-US" altLang="de-DE" sz="1500" dirty="0" err="1"/>
              <a:t>labour</a:t>
            </a:r>
            <a:r>
              <a:rPr lang="en-US" altLang="de-DE" sz="1500" dirty="0"/>
              <a:t> process</a:t>
            </a:r>
          </a:p>
          <a:p>
            <a:pPr eaLnBrk="1" hangingPunct="1">
              <a:lnSpc>
                <a:spcPct val="80000"/>
              </a:lnSpc>
              <a:defRPr/>
            </a:pPr>
            <a:r>
              <a:rPr lang="en-US" altLang="de-DE" sz="1500" dirty="0"/>
              <a:t>European Integration and statehood</a:t>
            </a:r>
          </a:p>
          <a:p>
            <a:pPr eaLnBrk="1" hangingPunct="1">
              <a:lnSpc>
                <a:spcPct val="80000"/>
              </a:lnSpc>
              <a:defRPr/>
            </a:pPr>
            <a:r>
              <a:rPr lang="en-US" altLang="de-DE" sz="1500" dirty="0"/>
              <a:t>Measuring economic wealth</a:t>
            </a:r>
          </a:p>
          <a:p>
            <a:pPr eaLnBrk="1" hangingPunct="1">
              <a:lnSpc>
                <a:spcPct val="80000"/>
              </a:lnSpc>
              <a:defRPr/>
            </a:pPr>
            <a:r>
              <a:rPr lang="en-US" altLang="de-DE" sz="1500" dirty="0"/>
              <a:t>Resource policy</a:t>
            </a:r>
          </a:p>
          <a:p>
            <a:pPr eaLnBrk="1" hangingPunct="1">
              <a:lnSpc>
                <a:spcPct val="80000"/>
              </a:lnSpc>
              <a:defRPr/>
            </a:pPr>
            <a:r>
              <a:rPr lang="en-US" altLang="de-DE" sz="1500" dirty="0"/>
              <a:t>Climate change</a:t>
            </a:r>
          </a:p>
          <a:p>
            <a:pPr eaLnBrk="1" hangingPunct="1">
              <a:lnSpc>
                <a:spcPct val="80000"/>
              </a:lnSpc>
              <a:defRPr/>
            </a:pPr>
            <a:r>
              <a:rPr lang="en-US" altLang="de-DE" sz="1500" dirty="0"/>
              <a:t>Development of distribution policies</a:t>
            </a:r>
          </a:p>
          <a:p>
            <a:pPr eaLnBrk="1" hangingPunct="1">
              <a:lnSpc>
                <a:spcPct val="80000"/>
              </a:lnSpc>
              <a:defRPr/>
            </a:pPr>
            <a:r>
              <a:rPr lang="en-US" altLang="de-DE" sz="1500" dirty="0"/>
              <a:t>The financial crisis</a:t>
            </a:r>
          </a:p>
          <a:p>
            <a:pPr eaLnBrk="1" hangingPunct="1">
              <a:lnSpc>
                <a:spcPct val="80000"/>
              </a:lnSpc>
              <a:defRPr/>
            </a:pPr>
            <a:r>
              <a:rPr lang="en-US" altLang="de-DE" sz="1500" dirty="0" err="1"/>
              <a:t>Labour</a:t>
            </a:r>
            <a:r>
              <a:rPr lang="en-US" altLang="de-DE" sz="1500" dirty="0"/>
              <a:t> rights, trade and development</a:t>
            </a:r>
          </a:p>
          <a:p>
            <a:pPr eaLnBrk="1" hangingPunct="1">
              <a:lnSpc>
                <a:spcPct val="80000"/>
              </a:lnSpc>
              <a:defRPr/>
            </a:pPr>
            <a:r>
              <a:rPr lang="en-US" altLang="de-DE" sz="1500" dirty="0"/>
              <a:t>The rise of the BRICS countries</a:t>
            </a:r>
          </a:p>
          <a:p>
            <a:pPr marL="0" indent="0">
              <a:lnSpc>
                <a:spcPct val="80000"/>
              </a:lnSpc>
              <a:buNone/>
              <a:defRPr/>
            </a:pPr>
            <a:endParaRPr lang="en-US" altLang="de-DE" sz="1800" dirty="0"/>
          </a:p>
          <a:p>
            <a:pPr lvl="1" eaLnBrk="1" hangingPunct="1">
              <a:lnSpc>
                <a:spcPct val="80000"/>
              </a:lnSpc>
              <a:defRPr/>
            </a:pPr>
            <a:endParaRPr lang="de-DE" altLang="de-DE" sz="1350" dirty="0"/>
          </a:p>
          <a:p>
            <a:pPr eaLnBrk="1" hangingPunct="1">
              <a:lnSpc>
                <a:spcPct val="80000"/>
              </a:lnSpc>
              <a:defRPr/>
            </a:pPr>
            <a:endParaRPr lang="de-DE" altLang="de-DE" sz="1500" dirty="0"/>
          </a:p>
          <a:p>
            <a:pPr eaLnBrk="1" hangingPunct="1">
              <a:lnSpc>
                <a:spcPct val="80000"/>
              </a:lnSpc>
              <a:defRPr/>
            </a:pPr>
            <a:endParaRPr lang="de-DE" altLang="de-DE" sz="1500" dirty="0"/>
          </a:p>
          <a:p>
            <a:pPr eaLnBrk="1" hangingPunct="1">
              <a:lnSpc>
                <a:spcPct val="80000"/>
              </a:lnSpc>
              <a:defRPr/>
            </a:pPr>
            <a:endParaRPr lang="de-DE" altLang="de-DE" sz="1500" dirty="0"/>
          </a:p>
        </p:txBody>
      </p:sp>
    </p:spTree>
    <p:extLst>
      <p:ext uri="{BB962C8B-B14F-4D97-AF65-F5344CB8AC3E}">
        <p14:creationId xmlns:p14="http://schemas.microsoft.com/office/powerpoint/2010/main" val="115997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r>
              <a:rPr lang="en-GB" altLang="de-DE" dirty="0" smtClean="0"/>
              <a:t>Chapter 1: Introduction to economics</a:t>
            </a:r>
          </a:p>
        </p:txBody>
      </p:sp>
      <p:sp>
        <p:nvSpPr>
          <p:cNvPr id="4101" name="Rectangle 3"/>
          <p:cNvSpPr>
            <a:spLocks noGrp="1" noChangeArrowheads="1"/>
          </p:cNvSpPr>
          <p:nvPr>
            <p:ph idx="1"/>
          </p:nvPr>
        </p:nvSpPr>
        <p:spPr/>
        <p:txBody>
          <a:bodyPr/>
          <a:lstStyle/>
          <a:p>
            <a:pPr marL="457200" indent="-457200">
              <a:buFontTx/>
              <a:buAutoNum type="arabicPeriod"/>
            </a:pPr>
            <a:r>
              <a:rPr lang="en-GB" altLang="de-DE" dirty="0" smtClean="0"/>
              <a:t>What is economics about?</a:t>
            </a:r>
          </a:p>
          <a:p>
            <a:pPr marL="457200" indent="-457200">
              <a:buFontTx/>
              <a:buAutoNum type="arabicPeriod"/>
            </a:pPr>
            <a:r>
              <a:rPr lang="en-GB" altLang="de-DE" dirty="0" smtClean="0"/>
              <a:t>How to understand the economy?</a:t>
            </a:r>
          </a:p>
          <a:p>
            <a:pPr marL="457200" indent="-457200">
              <a:buFontTx/>
              <a:buAutoNum type="arabicPeriod"/>
            </a:pPr>
            <a:r>
              <a:rPr lang="en-GB" altLang="de-DE" dirty="0" smtClean="0"/>
              <a:t>Why </a:t>
            </a:r>
            <a:r>
              <a:rPr lang="en-GB" altLang="de-DE" dirty="0" smtClean="0"/>
              <a:t>are there different perspectives / paradigms in economics</a:t>
            </a:r>
            <a:r>
              <a:rPr lang="en-GB" altLang="de-DE" dirty="0" smtClean="0"/>
              <a:t>?</a:t>
            </a:r>
          </a:p>
          <a:p>
            <a:pPr marL="457200" indent="-457200">
              <a:buFontTx/>
              <a:buAutoNum type="arabicPeriod"/>
            </a:pPr>
            <a:r>
              <a:rPr lang="en-US" altLang="en-US" dirty="0"/>
              <a:t>Different backgrounds in the philosophy of science</a:t>
            </a:r>
            <a:endParaRPr lang="en-GB" altLang="de-DE" dirty="0" smtClean="0"/>
          </a:p>
          <a:p>
            <a:pPr marL="457200" indent="-457200">
              <a:buFontTx/>
              <a:buAutoNum type="arabicPeriod"/>
            </a:pPr>
            <a:r>
              <a:rPr lang="en-GB" altLang="de-DE" dirty="0" smtClean="0"/>
              <a:t>What are important questions in economics</a:t>
            </a:r>
            <a:r>
              <a:rPr lang="en-GB" altLang="de-DE" dirty="0" smtClean="0"/>
              <a:t>?</a:t>
            </a:r>
          </a:p>
          <a:p>
            <a:pPr marL="457200" indent="-457200">
              <a:buFontTx/>
              <a:buAutoNum type="arabicPeriod"/>
            </a:pPr>
            <a:r>
              <a:rPr lang="de-AT" altLang="de-DE" dirty="0"/>
              <a:t>Outline </a:t>
            </a:r>
            <a:r>
              <a:rPr lang="de-AT" altLang="de-DE" dirty="0" err="1"/>
              <a:t>of</a:t>
            </a:r>
            <a:r>
              <a:rPr lang="de-AT" altLang="de-DE" dirty="0"/>
              <a:t> </a:t>
            </a:r>
            <a:r>
              <a:rPr lang="de-AT" altLang="de-DE" dirty="0" err="1"/>
              <a:t>the</a:t>
            </a:r>
            <a:r>
              <a:rPr lang="de-AT" altLang="de-DE" dirty="0"/>
              <a:t> </a:t>
            </a:r>
            <a:r>
              <a:rPr lang="de-AT" altLang="de-DE" dirty="0" err="1"/>
              <a:t>lecture</a:t>
            </a:r>
            <a:r>
              <a:rPr lang="de-AT" altLang="de-DE" dirty="0"/>
              <a:t> / </a:t>
            </a:r>
            <a:r>
              <a:rPr lang="de-AT" altLang="de-DE" dirty="0" err="1"/>
              <a:t>book</a:t>
            </a:r>
            <a:endParaRPr lang="en-GB" altLang="de-DE" dirty="0" smtClean="0"/>
          </a:p>
          <a:p>
            <a:pPr marL="457200" indent="-457200">
              <a:buNone/>
            </a:pPr>
            <a:endParaRPr lang="en-GB" altLang="de-DE" dirty="0" smtClean="0"/>
          </a:p>
        </p:txBody>
      </p:sp>
    </p:spTree>
    <p:extLst>
      <p:ext uri="{BB962C8B-B14F-4D97-AF65-F5344CB8AC3E}">
        <p14:creationId xmlns:p14="http://schemas.microsoft.com/office/powerpoint/2010/main" val="1335630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14"/>
          <p:cNvSpPr>
            <a:spLocks noGrp="1" noChangeArrowheads="1"/>
          </p:cNvSpPr>
          <p:nvPr>
            <p:ph type="title"/>
          </p:nvPr>
        </p:nvSpPr>
        <p:spPr/>
        <p:txBody>
          <a:bodyPr/>
          <a:lstStyle/>
          <a:p>
            <a:pPr eaLnBrk="1" hangingPunct="1"/>
            <a:r>
              <a:rPr lang="en-US" altLang="en-US" smtClean="0"/>
              <a:t>1. What is economics about?</a:t>
            </a:r>
          </a:p>
        </p:txBody>
      </p:sp>
      <p:sp>
        <p:nvSpPr>
          <p:cNvPr id="5128" name="Rectangle 15"/>
          <p:cNvSpPr>
            <a:spLocks noGrp="1" noChangeArrowheads="1"/>
          </p:cNvSpPr>
          <p:nvPr>
            <p:ph idx="1"/>
          </p:nvPr>
        </p:nvSpPr>
        <p:spPr/>
        <p:txBody>
          <a:bodyPr/>
          <a:lstStyle/>
          <a:p>
            <a:pPr eaLnBrk="1" hangingPunct="1">
              <a:lnSpc>
                <a:spcPct val="80000"/>
              </a:lnSpc>
            </a:pPr>
            <a:r>
              <a:rPr lang="en-US" altLang="en-US" dirty="0"/>
              <a:t>Study of the production of material an immaterial goods and services (= economy)</a:t>
            </a:r>
          </a:p>
          <a:p>
            <a:pPr eaLnBrk="1" hangingPunct="1">
              <a:lnSpc>
                <a:spcPct val="80000"/>
              </a:lnSpc>
            </a:pPr>
            <a:endParaRPr lang="en-US" altLang="en-US" sz="1800" dirty="0"/>
          </a:p>
          <a:p>
            <a:pPr eaLnBrk="1" hangingPunct="1">
              <a:lnSpc>
                <a:spcPct val="80000"/>
              </a:lnSpc>
            </a:pPr>
            <a:r>
              <a:rPr lang="en-US" altLang="en-US" sz="1800" dirty="0"/>
              <a:t>We cannot understand the economy as such but we have to use “theoretical glasses” or perspectives to understand the complex economic phenomena</a:t>
            </a:r>
          </a:p>
          <a:p>
            <a:pPr eaLnBrk="1" hangingPunct="1">
              <a:lnSpc>
                <a:spcPct val="80000"/>
              </a:lnSpc>
            </a:pPr>
            <a:endParaRPr lang="en-US" altLang="en-US" sz="1800" dirty="0"/>
          </a:p>
          <a:p>
            <a:pPr lvl="1" eaLnBrk="1" hangingPunct="1">
              <a:lnSpc>
                <a:spcPct val="90000"/>
              </a:lnSpc>
            </a:pPr>
            <a:r>
              <a:rPr lang="en-US" altLang="en-US" sz="1350" dirty="0"/>
              <a:t>Use </a:t>
            </a:r>
            <a:r>
              <a:rPr lang="en-US" altLang="en-US" sz="1350" b="1" dirty="0"/>
              <a:t>abstract models and concepts</a:t>
            </a:r>
            <a:r>
              <a:rPr lang="en-US" altLang="en-US" sz="1350" dirty="0"/>
              <a:t> to help explain how a complex, real world operates</a:t>
            </a:r>
          </a:p>
          <a:p>
            <a:pPr lvl="1" eaLnBrk="1" hangingPunct="1">
              <a:lnSpc>
                <a:spcPct val="90000"/>
              </a:lnSpc>
            </a:pPr>
            <a:r>
              <a:rPr lang="en-US" altLang="en-US" sz="1350" dirty="0"/>
              <a:t>Develop </a:t>
            </a:r>
            <a:r>
              <a:rPr lang="en-US" altLang="en-US" sz="1350" b="1" dirty="0"/>
              <a:t>theoretical perspectives</a:t>
            </a:r>
            <a:r>
              <a:rPr lang="en-US" altLang="en-US" sz="1350" dirty="0"/>
              <a:t>, collect, and </a:t>
            </a:r>
            <a:r>
              <a:rPr lang="en-US" altLang="en-US" sz="1350" dirty="0" err="1"/>
              <a:t>analyse</a:t>
            </a:r>
            <a:r>
              <a:rPr lang="en-US" altLang="en-US" sz="1350" dirty="0"/>
              <a:t> data to evaluate the theories</a:t>
            </a:r>
          </a:p>
          <a:p>
            <a:pPr eaLnBrk="1" hangingPunct="1">
              <a:lnSpc>
                <a:spcPct val="80000"/>
              </a:lnSpc>
            </a:pPr>
            <a:endParaRPr lang="en-US" altLang="en-US" sz="1800" dirty="0"/>
          </a:p>
        </p:txBody>
      </p:sp>
      <p:grpSp>
        <p:nvGrpSpPr>
          <p:cNvPr id="5124" name="Group 2"/>
          <p:cNvGrpSpPr>
            <a:grpSpLocks/>
          </p:cNvGrpSpPr>
          <p:nvPr/>
        </p:nvGrpSpPr>
        <p:grpSpPr bwMode="auto">
          <a:xfrm>
            <a:off x="1314450" y="3257552"/>
            <a:ext cx="3200400" cy="826294"/>
            <a:chOff x="144" y="2016"/>
            <a:chExt cx="2688" cy="694"/>
          </a:xfrm>
        </p:grpSpPr>
        <p:sp>
          <p:nvSpPr>
            <p:cNvPr id="5135" name="Text Box 3"/>
            <p:cNvSpPr txBox="1">
              <a:spLocks noChangeArrowheads="1"/>
            </p:cNvSpPr>
            <p:nvPr/>
          </p:nvSpPr>
          <p:spPr bwMode="auto">
            <a:xfrm>
              <a:off x="144" y="2208"/>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5136" name="Text Box 4"/>
            <p:cNvSpPr txBox="1">
              <a:spLocks noChangeArrowheads="1"/>
            </p:cNvSpPr>
            <p:nvPr/>
          </p:nvSpPr>
          <p:spPr bwMode="auto">
            <a:xfrm>
              <a:off x="912" y="2016"/>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5137" name="Text Box 5"/>
            <p:cNvSpPr txBox="1">
              <a:spLocks noChangeArrowheads="1"/>
            </p:cNvSpPr>
            <p:nvPr/>
          </p:nvSpPr>
          <p:spPr bwMode="auto">
            <a:xfrm>
              <a:off x="1248" y="2400"/>
              <a:ext cx="1584"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grpSp>
      <p:grpSp>
        <p:nvGrpSpPr>
          <p:cNvPr id="5125" name="Group 6"/>
          <p:cNvGrpSpPr>
            <a:grpSpLocks/>
          </p:cNvGrpSpPr>
          <p:nvPr/>
        </p:nvGrpSpPr>
        <p:grpSpPr bwMode="auto">
          <a:xfrm>
            <a:off x="5029200" y="3886201"/>
            <a:ext cx="2686050" cy="883444"/>
            <a:chOff x="3264" y="2544"/>
            <a:chExt cx="2256" cy="742"/>
          </a:xfrm>
        </p:grpSpPr>
        <p:sp>
          <p:nvSpPr>
            <p:cNvPr id="5132" name="Text Box 7"/>
            <p:cNvSpPr txBox="1">
              <a:spLocks noChangeArrowheads="1"/>
            </p:cNvSpPr>
            <p:nvPr/>
          </p:nvSpPr>
          <p:spPr bwMode="auto">
            <a:xfrm>
              <a:off x="4368" y="2544"/>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5133" name="Text Box 8"/>
            <p:cNvSpPr txBox="1">
              <a:spLocks noChangeArrowheads="1"/>
            </p:cNvSpPr>
            <p:nvPr/>
          </p:nvSpPr>
          <p:spPr bwMode="auto">
            <a:xfrm>
              <a:off x="3264" y="2784"/>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5134" name="Text Box 9"/>
            <p:cNvSpPr txBox="1">
              <a:spLocks noChangeArrowheads="1"/>
            </p:cNvSpPr>
            <p:nvPr/>
          </p:nvSpPr>
          <p:spPr bwMode="auto">
            <a:xfrm>
              <a:off x="4080" y="2976"/>
              <a:ext cx="129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grpSp>
      <p:grpSp>
        <p:nvGrpSpPr>
          <p:cNvPr id="5126" name="Group 10"/>
          <p:cNvGrpSpPr>
            <a:grpSpLocks/>
          </p:cNvGrpSpPr>
          <p:nvPr/>
        </p:nvGrpSpPr>
        <p:grpSpPr bwMode="auto">
          <a:xfrm>
            <a:off x="5715000" y="3771901"/>
            <a:ext cx="2971800" cy="997744"/>
            <a:chOff x="240" y="3360"/>
            <a:chExt cx="2496" cy="838"/>
          </a:xfrm>
        </p:grpSpPr>
        <p:sp>
          <p:nvSpPr>
            <p:cNvPr id="5129" name="Text Box 11"/>
            <p:cNvSpPr txBox="1">
              <a:spLocks noChangeArrowheads="1"/>
            </p:cNvSpPr>
            <p:nvPr/>
          </p:nvSpPr>
          <p:spPr bwMode="auto">
            <a:xfrm>
              <a:off x="240" y="3360"/>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5130" name="Text Box 12"/>
            <p:cNvSpPr txBox="1">
              <a:spLocks noChangeArrowheads="1"/>
            </p:cNvSpPr>
            <p:nvPr/>
          </p:nvSpPr>
          <p:spPr bwMode="auto">
            <a:xfrm>
              <a:off x="720" y="3888"/>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5131" name="Text Box 13"/>
            <p:cNvSpPr txBox="1">
              <a:spLocks noChangeArrowheads="1"/>
            </p:cNvSpPr>
            <p:nvPr/>
          </p:nvSpPr>
          <p:spPr bwMode="auto">
            <a:xfrm>
              <a:off x="1296" y="3408"/>
              <a:ext cx="1440"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grpSp>
    </p:spTree>
    <p:extLst>
      <p:ext uri="{BB962C8B-B14F-4D97-AF65-F5344CB8AC3E}">
        <p14:creationId xmlns:p14="http://schemas.microsoft.com/office/powerpoint/2010/main" val="6134839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14"/>
          <p:cNvSpPr>
            <a:spLocks noGrp="1" noChangeArrowheads="1"/>
          </p:cNvSpPr>
          <p:nvPr>
            <p:ph type="title"/>
          </p:nvPr>
        </p:nvSpPr>
        <p:spPr/>
        <p:txBody>
          <a:bodyPr/>
          <a:lstStyle/>
          <a:p>
            <a:pPr eaLnBrk="1" hangingPunct="1"/>
            <a:r>
              <a:rPr lang="en-US" altLang="en-US" dirty="0" smtClean="0"/>
              <a:t>2. How to understand the economy?</a:t>
            </a:r>
          </a:p>
        </p:txBody>
      </p:sp>
      <p:sp>
        <p:nvSpPr>
          <p:cNvPr id="6152" name="Rectangle 15"/>
          <p:cNvSpPr>
            <a:spLocks noGrp="1" noChangeArrowheads="1"/>
          </p:cNvSpPr>
          <p:nvPr>
            <p:ph idx="1"/>
          </p:nvPr>
        </p:nvSpPr>
        <p:spPr/>
        <p:txBody>
          <a:bodyPr/>
          <a:lstStyle/>
          <a:p>
            <a:pPr eaLnBrk="1" hangingPunct="1">
              <a:lnSpc>
                <a:spcPct val="80000"/>
              </a:lnSpc>
              <a:buFontTx/>
              <a:buNone/>
            </a:pPr>
            <a:r>
              <a:rPr lang="en-GB" altLang="de-DE" sz="1800" i="1"/>
              <a:t>	The ideas of economists and political philosophers, both when they are right and when they are wrong, are more powerful than is commonly understood. Indeed the world is ruled by little else. Practical men, who believe themselves to be quite exempt from any intellectual influence, are usually the slaves of some defunct economist.</a:t>
            </a:r>
            <a:r>
              <a:rPr lang="en-GB" altLang="de-DE" sz="1800"/>
              <a:t> </a:t>
            </a:r>
            <a:br>
              <a:rPr lang="en-GB" altLang="de-DE" sz="1800"/>
            </a:br>
            <a:r>
              <a:rPr lang="en-GB" altLang="de-DE" sz="1800"/>
              <a:t>(J.M. Keynes)</a:t>
            </a:r>
          </a:p>
          <a:p>
            <a:pPr eaLnBrk="1" hangingPunct="1">
              <a:lnSpc>
                <a:spcPct val="80000"/>
              </a:lnSpc>
              <a:buFontTx/>
              <a:buNone/>
            </a:pPr>
            <a:endParaRPr lang="en-GB" altLang="de-DE" sz="1800"/>
          </a:p>
          <a:p>
            <a:pPr eaLnBrk="1" hangingPunct="1">
              <a:lnSpc>
                <a:spcPct val="80000"/>
              </a:lnSpc>
              <a:buFont typeface="Wingdings" panose="05000000000000000000" pitchFamily="2" charset="2"/>
              <a:buChar char="à"/>
            </a:pPr>
            <a:r>
              <a:rPr lang="en-US" altLang="en-US" sz="1800">
                <a:sym typeface="Wingdings" panose="05000000000000000000" pitchFamily="2" charset="2"/>
              </a:rPr>
              <a:t>We should be aware of our implicit understanding of the economy!</a:t>
            </a:r>
          </a:p>
          <a:p>
            <a:pPr eaLnBrk="1" hangingPunct="1">
              <a:lnSpc>
                <a:spcPct val="80000"/>
              </a:lnSpc>
              <a:buFont typeface="Wingdings" panose="05000000000000000000" pitchFamily="2" charset="2"/>
              <a:buChar char="à"/>
            </a:pPr>
            <a:r>
              <a:rPr lang="en-US" altLang="en-US" sz="1800">
                <a:sym typeface="Wingdings" panose="05000000000000000000" pitchFamily="2" charset="2"/>
              </a:rPr>
              <a:t>We should be able to deal with different approaches in economics and be aware of their implications!</a:t>
            </a:r>
            <a:endParaRPr lang="en-US" altLang="en-US" sz="1800"/>
          </a:p>
          <a:p>
            <a:pPr eaLnBrk="1" hangingPunct="1">
              <a:lnSpc>
                <a:spcPct val="80000"/>
              </a:lnSpc>
            </a:pPr>
            <a:endParaRPr lang="en-US" altLang="en-US" sz="1800"/>
          </a:p>
        </p:txBody>
      </p:sp>
      <p:grpSp>
        <p:nvGrpSpPr>
          <p:cNvPr id="6148" name="Group 2"/>
          <p:cNvGrpSpPr>
            <a:grpSpLocks/>
          </p:cNvGrpSpPr>
          <p:nvPr/>
        </p:nvGrpSpPr>
        <p:grpSpPr bwMode="auto">
          <a:xfrm>
            <a:off x="1314450" y="3257552"/>
            <a:ext cx="3200400" cy="826294"/>
            <a:chOff x="144" y="2016"/>
            <a:chExt cx="2688" cy="694"/>
          </a:xfrm>
        </p:grpSpPr>
        <p:sp>
          <p:nvSpPr>
            <p:cNvPr id="6159" name="Text Box 3"/>
            <p:cNvSpPr txBox="1">
              <a:spLocks noChangeArrowheads="1"/>
            </p:cNvSpPr>
            <p:nvPr/>
          </p:nvSpPr>
          <p:spPr bwMode="auto">
            <a:xfrm>
              <a:off x="144" y="2208"/>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6160" name="Text Box 4"/>
            <p:cNvSpPr txBox="1">
              <a:spLocks noChangeArrowheads="1"/>
            </p:cNvSpPr>
            <p:nvPr/>
          </p:nvSpPr>
          <p:spPr bwMode="auto">
            <a:xfrm>
              <a:off x="912" y="2016"/>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6161" name="Text Box 5"/>
            <p:cNvSpPr txBox="1">
              <a:spLocks noChangeArrowheads="1"/>
            </p:cNvSpPr>
            <p:nvPr/>
          </p:nvSpPr>
          <p:spPr bwMode="auto">
            <a:xfrm>
              <a:off x="1248" y="2400"/>
              <a:ext cx="1584"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grpSp>
      <p:grpSp>
        <p:nvGrpSpPr>
          <p:cNvPr id="6149" name="Group 6"/>
          <p:cNvGrpSpPr>
            <a:grpSpLocks/>
          </p:cNvGrpSpPr>
          <p:nvPr/>
        </p:nvGrpSpPr>
        <p:grpSpPr bwMode="auto">
          <a:xfrm>
            <a:off x="5029200" y="3886201"/>
            <a:ext cx="2686050" cy="883444"/>
            <a:chOff x="3264" y="2544"/>
            <a:chExt cx="2256" cy="742"/>
          </a:xfrm>
        </p:grpSpPr>
        <p:sp>
          <p:nvSpPr>
            <p:cNvPr id="6156" name="Text Box 7"/>
            <p:cNvSpPr txBox="1">
              <a:spLocks noChangeArrowheads="1"/>
            </p:cNvSpPr>
            <p:nvPr/>
          </p:nvSpPr>
          <p:spPr bwMode="auto">
            <a:xfrm>
              <a:off x="4368" y="2544"/>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6157" name="Text Box 8"/>
            <p:cNvSpPr txBox="1">
              <a:spLocks noChangeArrowheads="1"/>
            </p:cNvSpPr>
            <p:nvPr/>
          </p:nvSpPr>
          <p:spPr bwMode="auto">
            <a:xfrm>
              <a:off x="3264" y="2784"/>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6158" name="Text Box 9"/>
            <p:cNvSpPr txBox="1">
              <a:spLocks noChangeArrowheads="1"/>
            </p:cNvSpPr>
            <p:nvPr/>
          </p:nvSpPr>
          <p:spPr bwMode="auto">
            <a:xfrm>
              <a:off x="4080" y="2976"/>
              <a:ext cx="129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grpSp>
      <p:grpSp>
        <p:nvGrpSpPr>
          <p:cNvPr id="6150" name="Group 10"/>
          <p:cNvGrpSpPr>
            <a:grpSpLocks/>
          </p:cNvGrpSpPr>
          <p:nvPr/>
        </p:nvGrpSpPr>
        <p:grpSpPr bwMode="auto">
          <a:xfrm>
            <a:off x="5715000" y="3771901"/>
            <a:ext cx="2971800" cy="997744"/>
            <a:chOff x="240" y="3360"/>
            <a:chExt cx="2496" cy="838"/>
          </a:xfrm>
        </p:grpSpPr>
        <p:sp>
          <p:nvSpPr>
            <p:cNvPr id="6153" name="Text Box 11"/>
            <p:cNvSpPr txBox="1">
              <a:spLocks noChangeArrowheads="1"/>
            </p:cNvSpPr>
            <p:nvPr/>
          </p:nvSpPr>
          <p:spPr bwMode="auto">
            <a:xfrm>
              <a:off x="240" y="3360"/>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6154" name="Text Box 12"/>
            <p:cNvSpPr txBox="1">
              <a:spLocks noChangeArrowheads="1"/>
            </p:cNvSpPr>
            <p:nvPr/>
          </p:nvSpPr>
          <p:spPr bwMode="auto">
            <a:xfrm>
              <a:off x="720" y="3888"/>
              <a:ext cx="1152"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sp>
          <p:nvSpPr>
            <p:cNvPr id="6155" name="Text Box 13"/>
            <p:cNvSpPr txBox="1">
              <a:spLocks noChangeArrowheads="1"/>
            </p:cNvSpPr>
            <p:nvPr/>
          </p:nvSpPr>
          <p:spPr bwMode="auto">
            <a:xfrm>
              <a:off x="1296" y="3408"/>
              <a:ext cx="1440"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lgn="l">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lgn="l">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lgn="l">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FontTx/>
                <a:buNone/>
              </a:pPr>
              <a:endParaRPr lang="en-US" altLang="en-US" sz="1800" b="1">
                <a:solidFill>
                  <a:srgbClr val="0000CC"/>
                </a:solidFill>
              </a:endParaRPr>
            </a:p>
          </p:txBody>
        </p:sp>
      </p:grpSp>
    </p:spTree>
    <p:extLst>
      <p:ext uri="{BB962C8B-B14F-4D97-AF65-F5344CB8AC3E}">
        <p14:creationId xmlns:p14="http://schemas.microsoft.com/office/powerpoint/2010/main" val="329010674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1053</Words>
  <Application>Microsoft Office PowerPoint</Application>
  <PresentationFormat>Bildschirmpräsentation (4:3)</PresentationFormat>
  <Paragraphs>191</Paragraphs>
  <Slides>18</Slides>
  <Notes>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18</vt:i4>
      </vt:variant>
    </vt:vector>
  </HeadingPairs>
  <TitlesOfParts>
    <vt:vector size="25" baseType="lpstr">
      <vt:lpstr>ＭＳ Ｐゴシック</vt:lpstr>
      <vt:lpstr>Arial</vt:lpstr>
      <vt:lpstr>Calibri</vt:lpstr>
      <vt:lpstr>Calibri Light</vt:lpstr>
      <vt:lpstr>Times New Roman</vt:lpstr>
      <vt:lpstr>Wingdings</vt:lpstr>
      <vt:lpstr>Office</vt:lpstr>
      <vt:lpstr>A Critical Introduction to Economics Slides based on the book by Jäger/Springler: Ökonomie der Internationalen Entwicklung. Eine kritische Einführung in die Volkswirtschaftslehre  Chapter 1:  A critical introduction</vt:lpstr>
      <vt:lpstr>A Critical Introduction to Economics  </vt:lpstr>
      <vt:lpstr>The structure of the book:  Part I: Introduction </vt:lpstr>
      <vt:lpstr>The structure of the book: Part II: Key-issues in economics</vt:lpstr>
      <vt:lpstr>  </vt:lpstr>
      <vt:lpstr>Each chapter comes with boxes written by selected experts in the field</vt:lpstr>
      <vt:lpstr>Chapter 1: Introduction to economics</vt:lpstr>
      <vt:lpstr>1. What is economics about?</vt:lpstr>
      <vt:lpstr>2. How to understand the economy?</vt:lpstr>
      <vt:lpstr>3. Why are there different paradigms in economics?</vt:lpstr>
      <vt:lpstr>Different paradigms to understand the economy</vt:lpstr>
      <vt:lpstr>Economic paradigms in a historical perspective</vt:lpstr>
      <vt:lpstr>Social classes in political economy</vt:lpstr>
      <vt:lpstr>The neoclassical  circular-flow model</vt:lpstr>
      <vt:lpstr>The Keynesian effective aggregate demand model</vt:lpstr>
      <vt:lpstr>4. Different backgrounds in the philosophy of science</vt:lpstr>
      <vt:lpstr>5. What are important questions in economics? </vt:lpstr>
      <vt:lpstr>6. Outline of the lecture / book</vt:lpstr>
    </vt:vector>
  </TitlesOfParts>
  <Company>Fachhochschule des BFI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Jäger, Johannes</dc:creator>
  <cp:lastModifiedBy>Jäger, Johannes</cp:lastModifiedBy>
  <cp:revision>26</cp:revision>
  <dcterms:created xsi:type="dcterms:W3CDTF">2020-05-27T18:43:43Z</dcterms:created>
  <dcterms:modified xsi:type="dcterms:W3CDTF">2020-06-08T09:27:15Z</dcterms:modified>
</cp:coreProperties>
</file>