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2"/>
  </p:notesMasterIdLst>
  <p:sldIdLst>
    <p:sldId id="312" r:id="rId2"/>
    <p:sldId id="259" r:id="rId3"/>
    <p:sldId id="261" r:id="rId4"/>
    <p:sldId id="313" r:id="rId5"/>
    <p:sldId id="314" r:id="rId6"/>
    <p:sldId id="315" r:id="rId7"/>
    <p:sldId id="316" r:id="rId8"/>
    <p:sldId id="262" r:id="rId9"/>
    <p:sldId id="317" r:id="rId10"/>
    <p:sldId id="318" r:id="rId11"/>
    <p:sldId id="329" r:id="rId12"/>
    <p:sldId id="330" r:id="rId13"/>
    <p:sldId id="331" r:id="rId14"/>
    <p:sldId id="265" r:id="rId15"/>
    <p:sldId id="269" r:id="rId16"/>
    <p:sldId id="320" r:id="rId17"/>
    <p:sldId id="322" r:id="rId18"/>
    <p:sldId id="323" r:id="rId19"/>
    <p:sldId id="328" r:id="rId20"/>
    <p:sldId id="31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0" autoAdjust="0"/>
    <p:restoredTop sz="94660"/>
  </p:normalViewPr>
  <p:slideViewPr>
    <p:cSldViewPr snapToGrid="0">
      <p:cViewPr varScale="1">
        <p:scale>
          <a:sx n="94" d="100"/>
          <a:sy n="94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71178-4C5A-4652-B487-E7CD29A49B87}" type="datetimeFigureOut">
              <a:rPr lang="de-DE" smtClean="0"/>
              <a:t>27.08.2021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A6743-6484-4574-8A61-7A90640471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399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56B3-3A09-4C7F-83D9-E3BD2C5D0776}" type="datetime1">
              <a:rPr lang="de-DE" smtClean="0"/>
              <a:t>27.08.2021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37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C351-7209-430D-B50F-243225D2C290}" type="datetime1">
              <a:rPr lang="de-DE" smtClean="0"/>
              <a:t>27.08.2021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4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8A44-6F53-4D04-A06C-E4E120B3FA6A}" type="datetime1">
              <a:rPr lang="de-DE" smtClean="0"/>
              <a:t>27.08.2021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90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A08-D3D4-476D-A96A-76B811433861}" type="datetime1">
              <a:rPr lang="de-DE" smtClean="0"/>
              <a:t>27.08.2021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820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6D7A-6D84-4CCC-97A4-2FEEE56F21FD}" type="datetime1">
              <a:rPr lang="de-DE" smtClean="0"/>
              <a:t>27.08.2021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849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313B-F94A-44AA-A854-E782D143849B}" type="datetime1">
              <a:rPr lang="de-DE" smtClean="0"/>
              <a:t>27.08.2021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44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FA7C-C55E-4A1F-A215-F87BE7371899}" type="datetime1">
              <a:rPr lang="de-DE" smtClean="0"/>
              <a:t>27.08.2021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69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5F9F-E22D-48EC-9EE4-CC998A1478C8}" type="datetime1">
              <a:rPr lang="de-DE" smtClean="0"/>
              <a:t>27.08.2021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87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EE4F-DC55-4AD7-87A6-5CC2525D78D3}" type="datetime1">
              <a:rPr lang="de-DE" smtClean="0"/>
              <a:t>27.08.2021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204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A187-9C92-4CA3-A0DA-1210D097D3C2}" type="datetime1">
              <a:rPr lang="de-DE" smtClean="0"/>
              <a:t>27.08.2021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0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5030-8792-40B1-B87E-1954621EAAA5}" type="datetime1">
              <a:rPr lang="de-DE" smtClean="0"/>
              <a:t>27.08.2021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9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29529-71C1-45B7-B5C1-21080618D5E1}" type="datetime1">
              <a:rPr lang="de-DE" smtClean="0"/>
              <a:t>27.08.2021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4CAB8-D560-4979-B8C5-BCA789BCA5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20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43004" y="1237557"/>
            <a:ext cx="4050377" cy="4966759"/>
          </a:xfrm>
        </p:spPr>
        <p:txBody>
          <a:bodyPr>
            <a:normAutofit fontScale="90000"/>
          </a:bodyPr>
          <a:lstStyle/>
          <a:p>
            <a:r>
              <a:rPr lang="en-GB" altLang="de-DE" sz="5300" dirty="0" smtClean="0"/>
              <a:t>A Critical Introduction to Economics</a:t>
            </a:r>
            <a:r>
              <a:rPr lang="en-GB" altLang="de-DE" dirty="0" smtClean="0"/>
              <a:t/>
            </a:r>
            <a:br>
              <a:rPr lang="en-GB" altLang="de-DE" dirty="0" smtClean="0"/>
            </a:br>
            <a:r>
              <a:rPr lang="en-GB" altLang="de-DE" sz="2325" dirty="0" smtClean="0"/>
              <a:t>Slides </a:t>
            </a:r>
            <a:r>
              <a:rPr lang="en-GB" altLang="de-DE" sz="2325" dirty="0"/>
              <a:t>based on the book by Jäger/Springler: </a:t>
            </a:r>
            <a:r>
              <a:rPr lang="de-DE" altLang="de-DE" sz="2325" dirty="0" smtClean="0"/>
              <a:t>Ökonomie der Internationalen Entwicklung. Eine kritische Einführung in die Volkswirtschaftslehre</a:t>
            </a:r>
            <a:br>
              <a:rPr lang="de-DE" altLang="de-DE" sz="2325" dirty="0" smtClean="0"/>
            </a:br>
            <a:r>
              <a:rPr lang="en-GB" altLang="de-DE" sz="2325" dirty="0"/>
              <a:t/>
            </a:r>
            <a:br>
              <a:rPr lang="en-GB" altLang="de-DE" sz="2325" dirty="0"/>
            </a:br>
            <a:r>
              <a:rPr lang="en-GB" altLang="de-DE" sz="2325" b="1" dirty="0" smtClean="0"/>
              <a:t>Chapter </a:t>
            </a:r>
            <a:r>
              <a:rPr lang="en-GB" altLang="de-DE" sz="2325" b="1" dirty="0"/>
              <a:t>6</a:t>
            </a:r>
            <a:r>
              <a:rPr lang="en-GB" altLang="de-DE" sz="2325" b="1" dirty="0" smtClean="0"/>
              <a:t>:</a:t>
            </a:r>
            <a:br>
              <a:rPr lang="en-GB" altLang="de-DE" sz="2325" b="1" dirty="0" smtClean="0"/>
            </a:br>
            <a:r>
              <a:rPr lang="en-GB" altLang="de-DE" sz="2800" dirty="0" smtClean="0"/>
              <a:t>Money and Financial Markets</a:t>
            </a:r>
            <a:endParaRPr lang="en-GB" altLang="de-DE" b="1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 flipV="1">
            <a:off x="6764482" y="4800600"/>
            <a:ext cx="1236518" cy="1963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GB" altLang="de-DE" sz="1200" dirty="0"/>
          </a:p>
        </p:txBody>
      </p:sp>
      <p:pic>
        <p:nvPicPr>
          <p:cNvPr id="4" name="Picture 6" descr="Z:\Eigene Dateien\fh-vie\2008-2012FH-Teil\Buch-GEP-VERANSTALTUNGSREIHE und REZ\GEP14-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471" y="1328330"/>
            <a:ext cx="2790140" cy="426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0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6.2.2 Key-concepts in Keynesianism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Both"/>
            </a:pPr>
            <a:r>
              <a:rPr lang="en-GB" dirty="0" smtClean="0"/>
              <a:t>Endogenous Money</a:t>
            </a:r>
          </a:p>
          <a:p>
            <a:pPr marL="514350" indent="-514350">
              <a:buAutoNum type="arabicParenBoth"/>
            </a:pPr>
            <a:r>
              <a:rPr lang="en-GB" dirty="0" err="1" smtClean="0"/>
              <a:t>Horizontalist</a:t>
            </a:r>
            <a:r>
              <a:rPr lang="en-GB" dirty="0" smtClean="0"/>
              <a:t> and </a:t>
            </a:r>
            <a:r>
              <a:rPr lang="en-GB" dirty="0" err="1"/>
              <a:t>s</a:t>
            </a:r>
            <a:r>
              <a:rPr lang="en-GB" dirty="0" err="1" smtClean="0"/>
              <a:t>tructuralist</a:t>
            </a:r>
            <a:r>
              <a:rPr lang="en-GB" dirty="0" smtClean="0"/>
              <a:t> approach</a:t>
            </a:r>
          </a:p>
          <a:p>
            <a:pPr marL="514350" indent="-514350">
              <a:buAutoNum type="arabicParenBoth"/>
            </a:pPr>
            <a:r>
              <a:rPr lang="en-GB" dirty="0" smtClean="0"/>
              <a:t>Theory of monetary circuit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046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(1) Endogenous Money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Credit money</a:t>
            </a:r>
          </a:p>
          <a:p>
            <a:r>
              <a:rPr lang="en-GB" dirty="0" smtClean="0"/>
              <a:t>Critique of exogenous money in neoclassical economics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968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(2) </a:t>
            </a:r>
            <a:r>
              <a:rPr lang="en-GB" dirty="0" err="1" smtClean="0"/>
              <a:t>Horizontalist</a:t>
            </a:r>
            <a:r>
              <a:rPr lang="en-GB" dirty="0" smtClean="0"/>
              <a:t> and </a:t>
            </a:r>
            <a:r>
              <a:rPr lang="en-GB" dirty="0" err="1" smtClean="0"/>
              <a:t>structuralist</a:t>
            </a:r>
            <a:r>
              <a:rPr lang="en-GB" dirty="0" smtClean="0"/>
              <a:t> approach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Money supply depends on the demand for loans</a:t>
            </a:r>
          </a:p>
          <a:p>
            <a:r>
              <a:rPr lang="en-GB" dirty="0" err="1" smtClean="0"/>
              <a:t>Horizontalist</a:t>
            </a:r>
            <a:r>
              <a:rPr lang="en-GB" dirty="0" smtClean="0"/>
              <a:t> (</a:t>
            </a:r>
            <a:r>
              <a:rPr lang="en-GB" dirty="0" err="1" smtClean="0"/>
              <a:t>accomodationists</a:t>
            </a:r>
            <a:r>
              <a:rPr lang="en-GB" dirty="0" smtClean="0"/>
              <a:t>) highlight dependence of banks on central banks</a:t>
            </a:r>
          </a:p>
          <a:p>
            <a:r>
              <a:rPr lang="en-GB" dirty="0" err="1" smtClean="0"/>
              <a:t>Structuralists</a:t>
            </a:r>
            <a:r>
              <a:rPr lang="en-GB" dirty="0" smtClean="0"/>
              <a:t> focus on the power of banks to create financial means e.g. via securitization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640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(3) Theory of Monetary Circuit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Focuses on the connection between production and finance</a:t>
            </a:r>
          </a:p>
          <a:p>
            <a:r>
              <a:rPr lang="en-GB" dirty="0" smtClean="0"/>
              <a:t>Creation of money ex nihilo</a:t>
            </a:r>
          </a:p>
          <a:p>
            <a:r>
              <a:rPr lang="en-GB" dirty="0" smtClean="0"/>
              <a:t>Central banks less important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12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 smtClean="0"/>
              <a:t>6.2.3 Implications for economic policy</a:t>
            </a:r>
            <a:endParaRPr lang="en-GB" alt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3" y="1700215"/>
            <a:ext cx="7772400" cy="4683125"/>
          </a:xfrm>
        </p:spPr>
        <p:txBody>
          <a:bodyPr>
            <a:normAutofit/>
          </a:bodyPr>
          <a:lstStyle/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400" dirty="0" smtClean="0"/>
              <a:t>Monetary policy focussing on money supply is considered ineffective</a:t>
            </a:r>
          </a:p>
          <a:p>
            <a:pPr>
              <a:defRPr/>
            </a:pPr>
            <a:r>
              <a:rPr lang="en-GB" sz="2400" dirty="0" smtClean="0"/>
              <a:t>Money supply is not the key to explain inflation</a:t>
            </a:r>
          </a:p>
          <a:p>
            <a:pPr>
              <a:defRPr/>
            </a:pPr>
            <a:r>
              <a:rPr lang="en-GB" sz="2400" dirty="0" smtClean="0"/>
              <a:t>Interest rate target is recommended </a:t>
            </a:r>
          </a:p>
          <a:p>
            <a:pPr>
              <a:defRPr/>
            </a:pPr>
            <a:r>
              <a:rPr lang="en-GB" sz="2400" dirty="0" smtClean="0"/>
              <a:t>Nominal wages (and productivity) determine inflation</a:t>
            </a:r>
          </a:p>
          <a:p>
            <a:pPr>
              <a:defRPr/>
            </a:pPr>
            <a:r>
              <a:rPr lang="en-GB" sz="2400" dirty="0" smtClean="0"/>
              <a:t>Inflation targeting and NAIRU (non inflation rate of unemployment) are criticized and MURI (minimum unemployment inflation rate) is proposed instead</a:t>
            </a: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 marL="0" indent="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905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 smtClean="0"/>
              <a:t>6.3.1 Critical </a:t>
            </a:r>
            <a:r>
              <a:rPr lang="en-GB" altLang="de-DE" dirty="0"/>
              <a:t>Political </a:t>
            </a:r>
            <a:r>
              <a:rPr lang="en-GB" altLang="de-DE" dirty="0" smtClean="0"/>
              <a:t>Economy: General Approach</a:t>
            </a:r>
            <a:endParaRPr lang="de-AT" altLang="de-DE" dirty="0"/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altLang="de-DE" dirty="0" smtClean="0"/>
              <a:t>Money is a symbol and an expression of societal relations</a:t>
            </a:r>
          </a:p>
          <a:p>
            <a:pPr>
              <a:defRPr/>
            </a:pPr>
            <a:r>
              <a:rPr lang="en-GB" altLang="de-DE" dirty="0" smtClean="0"/>
              <a:t>Different functions of money (medium of exchange, unit of account, store of value)</a:t>
            </a:r>
          </a:p>
          <a:p>
            <a:pPr>
              <a:defRPr/>
            </a:pPr>
            <a:r>
              <a:rPr lang="en-GB" altLang="de-DE" dirty="0" smtClean="0"/>
              <a:t>Money is central to capitalist accumulation: </a:t>
            </a:r>
          </a:p>
          <a:p>
            <a:pPr marL="457200" lvl="1" indent="0">
              <a:buNone/>
              <a:defRPr/>
            </a:pPr>
            <a:r>
              <a:rPr lang="en-GB" altLang="de-DE" dirty="0" smtClean="0"/>
              <a:t>M-C-M’</a:t>
            </a:r>
          </a:p>
          <a:p>
            <a:pPr marL="457200" lvl="1" indent="0">
              <a:buNone/>
              <a:defRPr/>
            </a:pPr>
            <a:r>
              <a:rPr lang="en-GB" altLang="de-DE" dirty="0" smtClean="0"/>
              <a:t>M-M´</a:t>
            </a:r>
          </a:p>
          <a:p>
            <a:pPr>
              <a:defRPr/>
            </a:pPr>
            <a:r>
              <a:rPr lang="en-GB" altLang="de-DE" dirty="0" smtClean="0"/>
              <a:t>Money, interest and fictitious capital </a:t>
            </a:r>
          </a:p>
          <a:p>
            <a:pPr>
              <a:defRPr/>
            </a:pPr>
            <a:r>
              <a:rPr lang="en-GB" altLang="de-DE" dirty="0" smtClean="0"/>
              <a:t>Regulation of money</a:t>
            </a:r>
          </a:p>
          <a:p>
            <a:pPr>
              <a:defRPr/>
            </a:pPr>
            <a:r>
              <a:rPr lang="en-GB" altLang="de-DE" dirty="0" smtClean="0"/>
              <a:t>Financial crisis are a central feature of capitalist economies</a:t>
            </a:r>
            <a:endParaRPr lang="de-AT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856453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6.3.2 Key-concepts in critical political economy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Both"/>
            </a:pPr>
            <a:r>
              <a:rPr lang="en-GB" dirty="0" smtClean="0"/>
              <a:t>Global financial hierarchy and the development of international monetary regimes</a:t>
            </a:r>
          </a:p>
          <a:p>
            <a:pPr marL="514350" indent="-514350">
              <a:buFont typeface="+mj-lt"/>
              <a:buAutoNum type="arabicParenBoth"/>
            </a:pPr>
            <a:r>
              <a:rPr lang="en-GB" dirty="0" err="1" smtClean="0"/>
              <a:t>Financialization</a:t>
            </a:r>
            <a:r>
              <a:rPr lang="en-GB" dirty="0" smtClean="0"/>
              <a:t> and financial crises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290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(1) Global financial hierarchy and the development of international monetary regimes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90600" lvl="1" indent="-533400">
              <a:buFontTx/>
              <a:buChar char="•"/>
            </a:pPr>
            <a:r>
              <a:rPr lang="en-US" altLang="de-DE" sz="2800" dirty="0" smtClean="0"/>
              <a:t>Monetary constraint and the international dimension</a:t>
            </a:r>
          </a:p>
          <a:p>
            <a:pPr marL="990600" lvl="1" indent="-533400">
              <a:buFontTx/>
              <a:buChar char="•"/>
            </a:pPr>
            <a:r>
              <a:rPr lang="en-US" altLang="de-DE" sz="2800" dirty="0" smtClean="0"/>
              <a:t>Historical international monetary regimes</a:t>
            </a:r>
          </a:p>
          <a:p>
            <a:pPr marL="1447800" lvl="2" indent="-533400">
              <a:buFontTx/>
              <a:buChar char="•"/>
            </a:pPr>
            <a:r>
              <a:rPr lang="en-US" altLang="de-DE" sz="2400" dirty="0" smtClean="0"/>
              <a:t>The </a:t>
            </a:r>
            <a:r>
              <a:rPr lang="en-US" altLang="de-DE" sz="2400" b="1" dirty="0"/>
              <a:t>Gold </a:t>
            </a:r>
            <a:r>
              <a:rPr lang="en-US" altLang="de-DE" sz="2400" b="1" dirty="0" smtClean="0"/>
              <a:t>Standard </a:t>
            </a:r>
            <a:r>
              <a:rPr lang="en-US" altLang="de-DE" sz="2400" dirty="0" smtClean="0"/>
              <a:t>and loss of autonomous monetary policy</a:t>
            </a:r>
            <a:endParaRPr lang="en-US" altLang="de-DE" sz="2400" dirty="0"/>
          </a:p>
          <a:p>
            <a:pPr marL="1447800" lvl="2" indent="-533400">
              <a:buFontTx/>
              <a:buChar char="•"/>
            </a:pPr>
            <a:r>
              <a:rPr lang="en-US" altLang="de-DE" sz="2400" dirty="0"/>
              <a:t>The </a:t>
            </a:r>
            <a:r>
              <a:rPr lang="en-US" altLang="de-DE" sz="2400" b="1" dirty="0"/>
              <a:t>Bretton Woods </a:t>
            </a:r>
            <a:r>
              <a:rPr lang="en-US" altLang="de-DE" sz="2400" b="1" dirty="0" smtClean="0"/>
              <a:t>System </a:t>
            </a:r>
            <a:r>
              <a:rPr lang="en-US" altLang="de-DE" sz="2400" dirty="0" smtClean="0"/>
              <a:t>with capital controls and fixed exchange rates provides a context for “embedded finance” </a:t>
            </a:r>
            <a:r>
              <a:rPr lang="en-US" altLang="de-DE" sz="2400" dirty="0" smtClean="0">
                <a:sym typeface="Wingdings" panose="05000000000000000000" pitchFamily="2" charset="2"/>
              </a:rPr>
              <a:t> </a:t>
            </a:r>
            <a:r>
              <a:rPr lang="en-US" altLang="de-DE" sz="2400" dirty="0" smtClean="0"/>
              <a:t>autonomous national monetary policy possible</a:t>
            </a:r>
          </a:p>
          <a:p>
            <a:pPr marL="1447800" lvl="2" indent="-533400">
              <a:buFontTx/>
              <a:buChar char="•"/>
            </a:pPr>
            <a:r>
              <a:rPr lang="en-US" altLang="de-DE" sz="2400" dirty="0" smtClean="0"/>
              <a:t>The </a:t>
            </a:r>
            <a:r>
              <a:rPr lang="en-US" altLang="de-DE" sz="2400" b="1" dirty="0"/>
              <a:t>Dollar Wall Street </a:t>
            </a:r>
            <a:r>
              <a:rPr lang="en-US" altLang="de-DE" sz="2400" b="1" dirty="0" smtClean="0"/>
              <a:t>Regime </a:t>
            </a:r>
            <a:r>
              <a:rPr lang="en-US" altLang="de-DE" sz="2400" dirty="0" smtClean="0"/>
              <a:t>(1979-) implies almost no limits to the global reserve currency but limits the national policy space of the rest of the world</a:t>
            </a:r>
            <a:endParaRPr lang="en-US" altLang="de-DE" sz="2400" dirty="0"/>
          </a:p>
        </p:txBody>
      </p:sp>
    </p:spTree>
    <p:extLst>
      <p:ext uri="{BB962C8B-B14F-4D97-AF65-F5344CB8AC3E}">
        <p14:creationId xmlns:p14="http://schemas.microsoft.com/office/powerpoint/2010/main" val="2601909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(2) </a:t>
            </a:r>
            <a:r>
              <a:rPr lang="en-GB" dirty="0" err="1" smtClean="0"/>
              <a:t>Financialization</a:t>
            </a:r>
            <a:r>
              <a:rPr lang="en-GB" dirty="0" smtClean="0"/>
              <a:t> and financial crises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Banking and  financial crisis are common, but relative stability during the Bretton Woods period</a:t>
            </a:r>
          </a:p>
          <a:p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1777" y="2824042"/>
            <a:ext cx="6132368" cy="3638555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6796691" y="5530632"/>
            <a:ext cx="2347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</a:t>
            </a:r>
          </a:p>
          <a:p>
            <a:r>
              <a:rPr lang="en-GB" dirty="0" smtClean="0"/>
              <a:t>Reinhart/</a:t>
            </a:r>
            <a:r>
              <a:rPr lang="en-GB" dirty="0" err="1" smtClean="0"/>
              <a:t>Rogoff</a:t>
            </a:r>
            <a:r>
              <a:rPr lang="en-GB" dirty="0" smtClean="0"/>
              <a:t> (2008)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369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Financialization</a:t>
            </a:r>
            <a:r>
              <a:rPr lang="en-GB" dirty="0" smtClean="0"/>
              <a:t> (1970s-)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80000"/>
              </a:lnSpc>
              <a:defRPr/>
            </a:pPr>
            <a:r>
              <a:rPr lang="en-GB" altLang="de-DE" dirty="0" err="1" smtClean="0"/>
              <a:t>Financialization</a:t>
            </a:r>
            <a:r>
              <a:rPr lang="en-GB" altLang="de-DE" dirty="0" smtClean="0"/>
              <a:t> and finance-dominated patterns of accumulation in the context of the Dollar-Wall Street regime characterized by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GB" altLang="de-DE" dirty="0" smtClean="0"/>
              <a:t>Finance and financial capital becoming the driving force 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GB" altLang="de-DE" dirty="0" smtClean="0"/>
              <a:t>Growth </a:t>
            </a:r>
            <a:r>
              <a:rPr lang="en-GB" altLang="de-DE" dirty="0"/>
              <a:t>of financial markets due to an increase of supply (capital seeking possibilities to </a:t>
            </a:r>
            <a:r>
              <a:rPr lang="en-GB" altLang="de-DE" dirty="0" smtClean="0"/>
              <a:t>invest) within the context of a </a:t>
            </a:r>
            <a:r>
              <a:rPr lang="en-GB" altLang="de-DE" dirty="0"/>
              <a:t>more unequal distribution of income (“shareholder-value orientation”)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GB" altLang="de-DE" dirty="0" smtClean="0"/>
              <a:t>Financial investment gets </a:t>
            </a:r>
            <a:r>
              <a:rPr lang="en-GB" altLang="de-DE" dirty="0"/>
              <a:t>“de-linked” from expected </a:t>
            </a:r>
            <a:r>
              <a:rPr lang="en-GB" altLang="de-DE" dirty="0" smtClean="0"/>
              <a:t>profits/interests</a:t>
            </a:r>
          </a:p>
          <a:p>
            <a:pPr marL="533400" indent="-533400">
              <a:lnSpc>
                <a:spcPct val="80000"/>
              </a:lnSpc>
              <a:defRPr/>
            </a:pPr>
            <a:r>
              <a:rPr lang="en-GB" altLang="de-DE" dirty="0" smtClean="0"/>
              <a:t>Consequences: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GB" altLang="de-DE" dirty="0" smtClean="0"/>
              <a:t>Boom/bust cycles and frequent crisis in the global periphery </a:t>
            </a:r>
            <a:endParaRPr lang="en-GB" altLang="de-DE" dirty="0"/>
          </a:p>
          <a:p>
            <a:pPr marL="990600" lvl="1" indent="-533400">
              <a:lnSpc>
                <a:spcPct val="80000"/>
              </a:lnSpc>
              <a:defRPr/>
            </a:pPr>
            <a:r>
              <a:rPr lang="en-GB" altLang="de-DE" dirty="0" smtClean="0"/>
              <a:t>Financial crises </a:t>
            </a:r>
            <a:r>
              <a:rPr lang="en-GB" altLang="de-DE" dirty="0"/>
              <a:t>of 2008 </a:t>
            </a:r>
            <a:r>
              <a:rPr lang="en-GB" altLang="de-DE" dirty="0" smtClean="0"/>
              <a:t>in the global core countries</a:t>
            </a:r>
            <a:endParaRPr lang="en-GB" alt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45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 smtClean="0"/>
              <a:t>6.1.1 Neoclassical economics: General Approach</a:t>
            </a:r>
            <a:endParaRPr lang="en-GB" alt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3" y="2078182"/>
            <a:ext cx="7772400" cy="437818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GB" sz="3600" dirty="0" smtClean="0"/>
              <a:t>Dichotomy between monetary sphere and the real economy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3600" dirty="0" smtClean="0"/>
              <a:t>Rule-based monetary policy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GB" sz="3600" dirty="0" smtClean="0"/>
              <a:t>Efficient markets and behavioural finance</a:t>
            </a:r>
          </a:p>
          <a:p>
            <a:pPr>
              <a:buFont typeface="Arial" pitchFamily="34" charset="0"/>
              <a:buChar char="•"/>
              <a:defRPr/>
            </a:pPr>
            <a:endParaRPr lang="en-GB" sz="2400" dirty="0"/>
          </a:p>
          <a:p>
            <a:pPr>
              <a:buFont typeface="Arial" pitchFamily="34" charset="0"/>
              <a:buChar char="•"/>
              <a:defRPr/>
            </a:pPr>
            <a:endParaRPr lang="en-GB" sz="2400" dirty="0"/>
          </a:p>
          <a:p>
            <a:pPr marL="0" indent="0">
              <a:buNone/>
              <a:defRPr/>
            </a:pPr>
            <a:endParaRPr lang="en-GB" sz="2400" dirty="0"/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09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 smtClean="0"/>
              <a:t>6.3.3 Implications for economic policy</a:t>
            </a:r>
            <a:endParaRPr lang="en-GB" altLang="de-DE" dirty="0"/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>
          <a:xfrm>
            <a:off x="684213" y="1916115"/>
            <a:ext cx="7772400" cy="4683125"/>
          </a:xfrm>
        </p:spPr>
        <p:txBody>
          <a:bodyPr>
            <a:normAutofit/>
          </a:bodyPr>
          <a:lstStyle/>
          <a:p>
            <a:endParaRPr lang="en-GB" altLang="de-DE" sz="2400" dirty="0" smtClean="0"/>
          </a:p>
          <a:p>
            <a:r>
              <a:rPr lang="en-GB" altLang="de-DE" sz="2400" dirty="0" smtClean="0"/>
              <a:t>Money,  monetary policy and the configuration of the financial sector are socially contested and change over time</a:t>
            </a:r>
          </a:p>
          <a:p>
            <a:r>
              <a:rPr lang="en-GB" altLang="de-DE" sz="2400" dirty="0" smtClean="0"/>
              <a:t>Historically different global monetary regimes determine the limits of national monetary policy strategies</a:t>
            </a:r>
          </a:p>
          <a:p>
            <a:r>
              <a:rPr lang="en-GB" altLang="de-DE" sz="2400" dirty="0" smtClean="0"/>
              <a:t>Money and finance are closely linked to overall accumulation patterns </a:t>
            </a:r>
          </a:p>
          <a:p>
            <a:r>
              <a:rPr lang="en-GB" altLang="de-DE" sz="2400" dirty="0" smtClean="0"/>
              <a:t>Progressive strategies aim at </a:t>
            </a:r>
            <a:r>
              <a:rPr lang="en-GB" altLang="de-DE" sz="2400" dirty="0" err="1" smtClean="0"/>
              <a:t>solidaristic</a:t>
            </a:r>
            <a:r>
              <a:rPr lang="en-GB" altLang="de-DE" sz="2400" dirty="0" smtClean="0"/>
              <a:t> international monetary regimes and de-</a:t>
            </a:r>
            <a:r>
              <a:rPr lang="en-GB" altLang="de-DE" sz="2400" dirty="0" err="1" smtClean="0"/>
              <a:t>financialization</a:t>
            </a:r>
            <a:endParaRPr lang="en-GB" altLang="de-DE" sz="2400" dirty="0"/>
          </a:p>
        </p:txBody>
      </p:sp>
    </p:spTree>
    <p:extLst>
      <p:ext uri="{BB962C8B-B14F-4D97-AF65-F5344CB8AC3E}">
        <p14:creationId xmlns:p14="http://schemas.microsoft.com/office/powerpoint/2010/main" val="406466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 smtClean="0"/>
              <a:t>6.1.2 Key-concepts in neoclassical economics</a:t>
            </a:r>
            <a:endParaRPr lang="en-GB" altLang="de-DE" dirty="0"/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684213" y="1557340"/>
            <a:ext cx="7772400" cy="4683125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GB" altLang="de-DE" dirty="0"/>
          </a:p>
          <a:p>
            <a:pPr marL="514350" indent="-514350">
              <a:buAutoNum type="arabicParenBoth"/>
              <a:defRPr/>
            </a:pPr>
            <a:r>
              <a:rPr lang="en-GB" sz="3200" dirty="0" smtClean="0"/>
              <a:t>Money demand</a:t>
            </a:r>
          </a:p>
          <a:p>
            <a:pPr marL="514350" indent="-514350">
              <a:buAutoNum type="arabicParenBoth"/>
              <a:defRPr/>
            </a:pPr>
            <a:r>
              <a:rPr lang="en-GB" sz="3200" dirty="0" smtClean="0"/>
              <a:t>Money supply</a:t>
            </a:r>
          </a:p>
          <a:p>
            <a:pPr marL="514350" indent="-514350">
              <a:buAutoNum type="arabicParenBoth"/>
              <a:defRPr/>
            </a:pPr>
            <a:r>
              <a:rPr lang="en-GB" sz="3200" dirty="0" smtClean="0"/>
              <a:t>Neoclassical Synthesis: The ISLM Model</a:t>
            </a:r>
          </a:p>
          <a:p>
            <a:pPr marL="514350" indent="-514350">
              <a:buAutoNum type="arabicParenBoth"/>
              <a:defRPr/>
            </a:pPr>
            <a:r>
              <a:rPr lang="en-GB" sz="3200" dirty="0" smtClean="0"/>
              <a:t>International monetary macroeconomics</a:t>
            </a:r>
            <a:endParaRPr lang="en-GB" sz="3200" dirty="0"/>
          </a:p>
          <a:p>
            <a:pPr marL="0" indent="0">
              <a:buNone/>
            </a:pPr>
            <a:endParaRPr lang="en-GB" altLang="de-DE" dirty="0"/>
          </a:p>
        </p:txBody>
      </p:sp>
    </p:spTree>
    <p:extLst>
      <p:ext uri="{BB962C8B-B14F-4D97-AF65-F5344CB8AC3E}">
        <p14:creationId xmlns:p14="http://schemas.microsoft.com/office/powerpoint/2010/main" val="157572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(1) Money demand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Say’s law: money as a medium of </a:t>
            </a:r>
            <a:r>
              <a:rPr lang="en-GB" dirty="0" smtClean="0"/>
              <a:t>exchange</a:t>
            </a:r>
          </a:p>
          <a:p>
            <a:endParaRPr lang="en-GB" dirty="0"/>
          </a:p>
          <a:p>
            <a:r>
              <a:rPr lang="en-GB" dirty="0"/>
              <a:t>Classical Quantity Theory of Money: </a:t>
            </a:r>
            <a:endParaRPr lang="en-GB" dirty="0" smtClean="0"/>
          </a:p>
          <a:p>
            <a:pPr marL="457200" lvl="1" indent="0">
              <a:buNone/>
            </a:pPr>
            <a:r>
              <a:rPr lang="de-DE" dirty="0" smtClean="0"/>
              <a:t>M*v </a:t>
            </a:r>
            <a:r>
              <a:rPr lang="de-DE" dirty="0"/>
              <a:t>≡ P * </a:t>
            </a:r>
            <a:r>
              <a:rPr lang="de-DE" dirty="0" smtClean="0"/>
              <a:t>Y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Monetarist </a:t>
            </a:r>
            <a:r>
              <a:rPr lang="de-DE" dirty="0" err="1" smtClean="0"/>
              <a:t>approach</a:t>
            </a:r>
            <a:r>
              <a:rPr lang="de-DE" dirty="0" smtClean="0"/>
              <a:t>:</a:t>
            </a:r>
          </a:p>
          <a:p>
            <a:pPr marL="457200" lvl="1" indent="0">
              <a:buNone/>
            </a:pPr>
            <a:r>
              <a:rPr lang="de-DE" dirty="0" err="1" smtClean="0"/>
              <a:t>M</a:t>
            </a:r>
            <a:r>
              <a:rPr lang="de-DE" baseline="30000" dirty="0" err="1" smtClean="0"/>
              <a:t>d</a:t>
            </a:r>
            <a:r>
              <a:rPr lang="de-DE" dirty="0" smtClean="0"/>
              <a:t> </a:t>
            </a:r>
            <a:r>
              <a:rPr lang="de-DE" dirty="0"/>
              <a:t>= F (</a:t>
            </a:r>
            <a:r>
              <a:rPr lang="de-DE" dirty="0" err="1"/>
              <a:t>Y</a:t>
            </a:r>
            <a:r>
              <a:rPr lang="de-DE" baseline="30000" dirty="0" err="1"/>
              <a:t>P</a:t>
            </a:r>
            <a:r>
              <a:rPr lang="de-DE" dirty="0" err="1"/>
              <a:t>,h,P</a:t>
            </a:r>
            <a:r>
              <a:rPr lang="de-DE" dirty="0"/>
              <a:t>, </a:t>
            </a:r>
            <a:r>
              <a:rPr lang="de-DE" dirty="0" err="1"/>
              <a:t>r</a:t>
            </a:r>
            <a:r>
              <a:rPr lang="de-DE" baseline="-25000" dirty="0" err="1"/>
              <a:t>B</a:t>
            </a:r>
            <a:r>
              <a:rPr lang="de-DE" dirty="0" err="1"/>
              <a:t>,r</a:t>
            </a:r>
            <a:r>
              <a:rPr lang="de-DE" baseline="-25000" dirty="0" err="1"/>
              <a:t>E</a:t>
            </a:r>
            <a:r>
              <a:rPr lang="de-DE" dirty="0"/>
              <a:t>, </a:t>
            </a:r>
            <a:r>
              <a:rPr lang="de-DE" dirty="0" err="1"/>
              <a:t>w</a:t>
            </a:r>
            <a:r>
              <a:rPr lang="de-DE" baseline="-25000" dirty="0" err="1"/>
              <a:t>P</a:t>
            </a:r>
            <a:r>
              <a:rPr lang="de-DE" dirty="0"/>
              <a:t>, u)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63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(2) Money supply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Monetary base determined by the central bank</a:t>
            </a:r>
          </a:p>
          <a:p>
            <a:r>
              <a:rPr lang="en-GB" dirty="0" smtClean="0"/>
              <a:t>Money multiplier: </a:t>
            </a:r>
            <a:r>
              <a:rPr lang="de-DE" dirty="0"/>
              <a:t>m = (1+c) / (</a:t>
            </a:r>
            <a:r>
              <a:rPr lang="de-DE" dirty="0" err="1"/>
              <a:t>c+r+e</a:t>
            </a:r>
            <a:r>
              <a:rPr lang="de-DE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92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(3) The Neoclassical Synthesis: the ISLM model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de-DE" dirty="0"/>
              <a:t>IS-Curve: Equilibrium in the goods market</a:t>
            </a:r>
          </a:p>
          <a:p>
            <a:r>
              <a:rPr lang="en-GB" altLang="de-DE" dirty="0"/>
              <a:t>LM-Curve: Equilibrium in the financial/money market</a:t>
            </a:r>
          </a:p>
          <a:p>
            <a:endParaRPr lang="en-GB" altLang="de-DE" dirty="0"/>
          </a:p>
          <a:p>
            <a:endParaRPr lang="en-GB" altLang="de-DE" dirty="0" smtClean="0"/>
          </a:p>
          <a:p>
            <a:endParaRPr lang="en-GB" altLang="de-DE" dirty="0"/>
          </a:p>
          <a:p>
            <a:endParaRPr lang="en-GB" altLang="de-DE" dirty="0" smtClean="0"/>
          </a:p>
          <a:p>
            <a:endParaRPr lang="en-GB" altLang="de-DE" dirty="0"/>
          </a:p>
          <a:p>
            <a:endParaRPr lang="en-GB" altLang="de-DE" dirty="0" smtClean="0"/>
          </a:p>
          <a:p>
            <a:r>
              <a:rPr lang="en-GB" altLang="de-DE" dirty="0" smtClean="0"/>
              <a:t>IS-LM</a:t>
            </a:r>
            <a:r>
              <a:rPr lang="en-GB" altLang="de-DE" dirty="0"/>
              <a:t>: </a:t>
            </a:r>
            <a:r>
              <a:rPr lang="en-GB" altLang="de-DE" b="1" dirty="0"/>
              <a:t>Short run</a:t>
            </a:r>
            <a:r>
              <a:rPr lang="en-GB" altLang="de-DE" dirty="0"/>
              <a:t> equilibrium </a:t>
            </a:r>
          </a:p>
          <a:p>
            <a:r>
              <a:rPr lang="en-GB" altLang="de-DE" dirty="0"/>
              <a:t>IS-LM supposes that the </a:t>
            </a:r>
            <a:r>
              <a:rPr lang="en-GB" altLang="de-DE" b="1" dirty="0"/>
              <a:t>price level does not change</a:t>
            </a:r>
          </a:p>
          <a:p>
            <a:endParaRPr lang="en-GB" dirty="0"/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261" y="2730052"/>
            <a:ext cx="3436308" cy="2136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1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(4) International Monetary Macroeconomics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Balance of payments</a:t>
            </a:r>
          </a:p>
          <a:p>
            <a:r>
              <a:rPr lang="en-GB" dirty="0" smtClean="0"/>
              <a:t>Explaining the exchange rate</a:t>
            </a:r>
          </a:p>
          <a:p>
            <a:pPr lvl="1"/>
            <a:r>
              <a:rPr lang="en-GB" dirty="0" smtClean="0"/>
              <a:t>Short term equilibrium: interest rate parity</a:t>
            </a:r>
          </a:p>
          <a:p>
            <a:pPr lvl="1"/>
            <a:r>
              <a:rPr lang="en-GB" dirty="0" smtClean="0"/>
              <a:t>Long term equilibrium: purchasing power parity</a:t>
            </a:r>
          </a:p>
          <a:p>
            <a:r>
              <a:rPr lang="en-GB" dirty="0" smtClean="0"/>
              <a:t>The Mundell-Fleming 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023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dirty="0" smtClean="0"/>
              <a:t>6.1.3 Implications for economic policy</a:t>
            </a:r>
            <a:endParaRPr lang="en-GB" altLang="de-DE" dirty="0"/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684213" y="1628777"/>
            <a:ext cx="7772400" cy="4683125"/>
          </a:xfrm>
        </p:spPr>
        <p:txBody>
          <a:bodyPr>
            <a:normAutofit lnSpcReduction="10000"/>
          </a:bodyPr>
          <a:lstStyle/>
          <a:p>
            <a:r>
              <a:rPr lang="en-GB" altLang="de-DE" sz="2400" dirty="0" smtClean="0"/>
              <a:t>Monetary policy should be based on rules and focus on price stability</a:t>
            </a:r>
          </a:p>
          <a:p>
            <a:r>
              <a:rPr lang="en-GB" altLang="de-DE" sz="2400" dirty="0" smtClean="0"/>
              <a:t>Money supply target is preferred over interest rate target</a:t>
            </a:r>
          </a:p>
          <a:p>
            <a:r>
              <a:rPr lang="en-GB" sz="2400" dirty="0" smtClean="0"/>
              <a:t>ISLM model shows impact of monetary policy </a:t>
            </a:r>
          </a:p>
          <a:p>
            <a:r>
              <a:rPr lang="en-GB" altLang="de-DE" sz="2400" dirty="0"/>
              <a:t>Taylor rule as a pragmatic </a:t>
            </a:r>
            <a:r>
              <a:rPr lang="en-GB" altLang="de-DE" sz="2400" dirty="0" smtClean="0"/>
              <a:t>approach for central banks</a:t>
            </a:r>
            <a:endParaRPr lang="en-GB" altLang="de-DE" sz="2400" dirty="0"/>
          </a:p>
          <a:p>
            <a:r>
              <a:rPr lang="en-GB" sz="2400" dirty="0" smtClean="0"/>
              <a:t>Different transmission mechanisms show possible effects of monetary policy</a:t>
            </a:r>
          </a:p>
          <a:p>
            <a:pPr>
              <a:defRPr/>
            </a:pPr>
            <a:r>
              <a:rPr lang="en-GB" sz="2400" dirty="0" smtClean="0"/>
              <a:t>Efficient </a:t>
            </a:r>
            <a:r>
              <a:rPr lang="en-GB" sz="2400" dirty="0"/>
              <a:t>Market </a:t>
            </a:r>
            <a:r>
              <a:rPr lang="en-GB" sz="2400" dirty="0" smtClean="0"/>
              <a:t>Hypothesis suggests that financial markets guarantee efficient outcome</a:t>
            </a:r>
          </a:p>
          <a:p>
            <a:pPr>
              <a:defRPr/>
            </a:pPr>
            <a:r>
              <a:rPr lang="en-GB" sz="2400" dirty="0" smtClean="0"/>
              <a:t>Behavioural finance and insights based on asymmetric information imply that regulations (e.g. in order to increase transparency) may have positive effects on markets</a:t>
            </a:r>
          </a:p>
          <a:p>
            <a:pPr>
              <a:defRPr/>
            </a:pPr>
            <a:endParaRPr lang="en-GB" sz="2400" dirty="0"/>
          </a:p>
          <a:p>
            <a:endParaRPr lang="en-GB" altLang="de-DE" sz="3600" dirty="0"/>
          </a:p>
        </p:txBody>
      </p:sp>
    </p:spTree>
    <p:extLst>
      <p:ext uri="{BB962C8B-B14F-4D97-AF65-F5344CB8AC3E}">
        <p14:creationId xmlns:p14="http://schemas.microsoft.com/office/powerpoint/2010/main" val="2336547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6.2.1 Keynesianism: general approach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Critique of neoclassical </a:t>
            </a:r>
            <a:r>
              <a:rPr lang="en-GB" sz="3200" dirty="0" smtClean="0"/>
              <a:t>approach and “Bastard Keynesianism”</a:t>
            </a:r>
            <a:endParaRPr lang="en-GB" sz="3200" dirty="0"/>
          </a:p>
          <a:p>
            <a:r>
              <a:rPr lang="en-GB" sz="3200" dirty="0"/>
              <a:t>Endogenous </a:t>
            </a:r>
            <a:r>
              <a:rPr lang="en-GB" sz="3200" dirty="0" smtClean="0"/>
              <a:t>money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7050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804</Words>
  <Application>Microsoft Office PowerPoint</Application>
  <PresentationFormat>Bildschirmpräsentation (4:3)</PresentationFormat>
  <Paragraphs>111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</vt:lpstr>
      <vt:lpstr>A Critical Introduction to Economics Slides based on the book by Jäger/Springler: Ökonomie der Internationalen Entwicklung. Eine kritische Einführung in die Volkswirtschaftslehre  Chapter 6: Money and Financial Markets</vt:lpstr>
      <vt:lpstr>6.1.1 Neoclassical economics: General Approach</vt:lpstr>
      <vt:lpstr>6.1.2 Key-concepts in neoclassical economics</vt:lpstr>
      <vt:lpstr>(1) Money demand</vt:lpstr>
      <vt:lpstr>(2) Money supply</vt:lpstr>
      <vt:lpstr>(3) The Neoclassical Synthesis: the ISLM model</vt:lpstr>
      <vt:lpstr>(4) International Monetary Macroeconomics</vt:lpstr>
      <vt:lpstr>6.1.3 Implications for economic policy</vt:lpstr>
      <vt:lpstr>6.2.1 Keynesianism: general approach</vt:lpstr>
      <vt:lpstr>6.2.2 Key-concepts in Keynesianism</vt:lpstr>
      <vt:lpstr>(1) Endogenous Money</vt:lpstr>
      <vt:lpstr>(2) Horizontalist and structuralist approach</vt:lpstr>
      <vt:lpstr>(3) Theory of Monetary Circuit</vt:lpstr>
      <vt:lpstr>6.2.3 Implications for economic policy</vt:lpstr>
      <vt:lpstr>6.3.1 Critical Political Economy: General Approach</vt:lpstr>
      <vt:lpstr>6.3.2 Key-concepts in critical political economy</vt:lpstr>
      <vt:lpstr>(1) Global financial hierarchy and the development of international monetary regimes</vt:lpstr>
      <vt:lpstr>(2) Financialization and financial crises</vt:lpstr>
      <vt:lpstr>Financialization (1970s-)</vt:lpstr>
      <vt:lpstr>6.3.3 Implications for economic policy</vt:lpstr>
    </vt:vector>
  </TitlesOfParts>
  <Company>Fachhochschule des BFI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6: Money and Financial Markets</dc:title>
  <dc:creator>Jäger, Johannes</dc:creator>
  <cp:lastModifiedBy>Jäger, Johannes</cp:lastModifiedBy>
  <cp:revision>59</cp:revision>
  <dcterms:created xsi:type="dcterms:W3CDTF">2020-05-27T19:38:01Z</dcterms:created>
  <dcterms:modified xsi:type="dcterms:W3CDTF">2021-08-27T07:57:27Z</dcterms:modified>
</cp:coreProperties>
</file>