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44000"/>
  <p:embeddedFontLst>
    <p:embeddedFont>
      <p:font typeface="Lato" panose="020F0502020204030203" pitchFamily="34" charset="0"/>
      <p:regular r:id="rId54"/>
      <p:bold r:id="rId55"/>
      <p:italic r:id="rId56"/>
      <p:boldItalic r:id="rId57"/>
    </p:embeddedFont>
    <p:embeddedFont>
      <p:font typeface="Oswald" panose="00000500000000000000" pitchFamily="2" charset="0"/>
      <p:regular r:id="rId58"/>
      <p:bold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F274AC5D-B11D-494A-82BE-D8256F0A2CDA}">
          <p14:sldIdLst>
            <p14:sldId id="256"/>
            <p14:sldId id="257"/>
            <p14:sldId id="258"/>
            <p14:sldId id="259"/>
          </p14:sldIdLst>
        </p14:section>
        <p14:section name="Quiz" id="{5BEA61B3-5EB4-46A3-83B4-652848E4F4E1}">
          <p14:sldIdLst>
            <p14:sldId id="260"/>
            <p14:sldId id="261"/>
            <p14:sldId id="262"/>
            <p14:sldId id="263"/>
            <p14:sldId id="264"/>
          </p14:sldIdLst>
        </p14:section>
        <p14:section name="Taxing private wealth" id="{42DE6FE3-B0AE-4DD8-895B-374C4E580E6E}">
          <p14:sldIdLst>
            <p14:sldId id="265"/>
            <p14:sldId id="266"/>
            <p14:sldId id="267"/>
            <p14:sldId id="268"/>
            <p14:sldId id="269"/>
            <p14:sldId id="270"/>
          </p14:sldIdLst>
        </p14:section>
        <p14:section name="Global taxing corporate profits" id="{D0F1E8A2-4470-491C-9529-14B68E2B4BC8}">
          <p14:sldIdLst>
            <p14:sldId id="271"/>
            <p14:sldId id="272"/>
            <p14:sldId id="273"/>
            <p14:sldId id="274"/>
            <p14:sldId id="275"/>
            <p14:sldId id="276"/>
            <p14:sldId id="277"/>
          </p14:sldIdLst>
        </p14:section>
        <p14:section name="Exercise 1: Find the missing profits" id="{A0415DB5-8241-4D16-A6F4-DE3428645FFA}">
          <p14:sldIdLst>
            <p14:sldId id="278"/>
            <p14:sldId id="306"/>
            <p14:sldId id="279"/>
          </p14:sldIdLst>
        </p14:section>
        <p14:section name="Dutch taxing corporate profits" id="{87D5C062-2C9D-4D5E-B15F-FA9E309FE83E}">
          <p14:sldIdLst>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Lst>
        </p14:section>
        <p14:section name="Exercise 2: Power mapping" id="{04BF062D-78D6-4803-AC5C-1E4907C49D44}">
          <p14:sldIdLst>
            <p14:sldId id="302"/>
            <p14:sldId id="303"/>
            <p14:sldId id="304"/>
          </p14:sldIdLst>
        </p14:section>
        <p14:section name="Wrap up" id="{E4550A10-08AA-4917-8F8B-9325137A35A4}">
          <p14:sldIdLst>
            <p14:sldId id="305"/>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hnw76HAjajX9tdrz3KJbYlYKUk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169DE8-F553-4EC8-ACC8-D5C0CFD71E93}">
  <a:tblStyle styleId="{9A169DE8-F553-4EC8-ACC8-D5C0CFD71E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zoek.officielebekendmakingen.nl/kst-25087-L.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privacy.dpgmedia.nl/consent?siteKey=V9f6VUvlHxq9wKIN&amp;callbackUrl=https%3A%2F%2Fwww.ad.nl%2Fprivacy-gate%2Faccept-tcf2%3FredirectUri%3D%252Feconomie%252Fdirecteur-zit-nog-in-de-luiers-maar-omzeilt-de-erfbelasting~a2c49bba%252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axence.nl/nieuws/op-prinsjesdag-meer-duidelijkheid-over-baby-bv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dirty="0"/>
              <a:t>Image source: https://aidc.org.za/what-are-illicit-financial-flows-and-base-erosion-and-profit-shifting/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291a9729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5291a9729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5dfe660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255dfe660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291a97294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5291a97294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Answers to the last question on the slide can be given by students or the teacher: </a:t>
            </a:r>
            <a:endParaRPr/>
          </a:p>
          <a:p>
            <a:pPr marL="457200" lvl="0" indent="-298450" algn="l" rtl="0">
              <a:lnSpc>
                <a:spcPct val="100000"/>
              </a:lnSpc>
              <a:spcBef>
                <a:spcPts val="0"/>
              </a:spcBef>
              <a:spcAft>
                <a:spcPts val="0"/>
              </a:spcAft>
              <a:buSzPts val="1100"/>
              <a:buChar char="-"/>
            </a:pPr>
            <a:r>
              <a:rPr lang="en-GB"/>
              <a:t>Evading taxes is easier for moderately rich people in the Netherlands than elsewhere.</a:t>
            </a:r>
            <a:endParaRPr/>
          </a:p>
          <a:p>
            <a:pPr marL="457200" lvl="0" indent="-298450" algn="l" rtl="0">
              <a:lnSpc>
                <a:spcPct val="100000"/>
              </a:lnSpc>
              <a:spcBef>
                <a:spcPts val="0"/>
              </a:spcBef>
              <a:spcAft>
                <a:spcPts val="0"/>
              </a:spcAft>
              <a:buSzPts val="1100"/>
              <a:buChar char="-"/>
            </a:pPr>
            <a:r>
              <a:rPr lang="en-GB"/>
              <a:t>We are unable to identify the super rich that did disclose their wealth becomes of complex intransparent tax constructions.</a:t>
            </a:r>
            <a:endParaRPr/>
          </a:p>
          <a:p>
            <a:pPr marL="457200" lvl="0" indent="-298450" algn="l" rtl="0">
              <a:lnSpc>
                <a:spcPct val="100000"/>
              </a:lnSpc>
              <a:spcBef>
                <a:spcPts val="0"/>
              </a:spcBef>
              <a:spcAft>
                <a:spcPts val="0"/>
              </a:spcAft>
              <a:buSzPts val="1100"/>
              <a:buChar char="-"/>
            </a:pPr>
            <a:r>
              <a:rPr lang="en-GB"/>
              <a:t>The super rich pay less taxes in the Netherlands compared to Scandinavia so there is less reason to engage in illegal tax evasion.</a:t>
            </a:r>
            <a:endParaRPr/>
          </a:p>
          <a:p>
            <a:pPr marL="457200" lvl="0" indent="-298450" algn="l" rtl="0">
              <a:lnSpc>
                <a:spcPct val="100000"/>
              </a:lnSpc>
              <a:spcBef>
                <a:spcPts val="0"/>
              </a:spcBef>
              <a:spcAft>
                <a:spcPts val="0"/>
              </a:spcAft>
              <a:buSzPts val="1100"/>
              <a:buChar char="-"/>
            </a:pPr>
            <a:r>
              <a:rPr lang="en-GB"/>
              <a:t>The Dutch super rich emigrate to Belgium, Switzerland and the UK to evade taxes.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Char char="•"/>
            </a:pPr>
            <a:r>
              <a:rPr lang="en-GB" sz="1800" b="0" i="0" u="none" strike="noStrike">
                <a:solidFill>
                  <a:srgbClr val="000000"/>
                </a:solidFill>
                <a:latin typeface="Times New Roman"/>
                <a:ea typeface="Times New Roman"/>
                <a:cs typeface="Times New Roman"/>
                <a:sym typeface="Times New Roman"/>
              </a:rPr>
              <a:t>In most high-income countries, the corporate income tax was born just before or during World War I at about the same time as the personal income tax. Together they were meant to prevent tax dodging by taxing money that would be kept in the company to prevent the personal income tax. </a:t>
            </a:r>
            <a:endParaRPr/>
          </a:p>
          <a:p>
            <a:pPr marL="457200" lvl="0" indent="-298450" algn="l" rtl="0">
              <a:lnSpc>
                <a:spcPct val="100000"/>
              </a:lnSpc>
              <a:spcBef>
                <a:spcPts val="800"/>
              </a:spcBef>
              <a:spcAft>
                <a:spcPts val="0"/>
              </a:spcAft>
              <a:buSzPts val="1100"/>
              <a:buFont typeface="Arial"/>
              <a:buChar char="•"/>
            </a:pPr>
            <a:r>
              <a:rPr lang="en-GB" sz="1800" b="0" i="0" u="none" strike="noStrike">
                <a:solidFill>
                  <a:srgbClr val="000000"/>
                </a:solidFill>
                <a:latin typeface="Times New Roman"/>
                <a:ea typeface="Times New Roman"/>
                <a:cs typeface="Times New Roman"/>
                <a:sym typeface="Times New Roman"/>
              </a:rPr>
              <a:t>But what is to be done when two countries seek to tax the same profits? In the 1920s, concerned with such double taxation, the League of Nations asked four economists to think about how best to avoid it (Bruins, Einaudi, Seligman, and Stamp 1923). They articulated three principles, which since then have been the pillars of international taxation.</a:t>
            </a:r>
            <a:endParaRPr/>
          </a:p>
          <a:p>
            <a:pPr marL="158750" lvl="0" indent="0" algn="l" rtl="0">
              <a:lnSpc>
                <a:spcPct val="100000"/>
              </a:lnSpc>
              <a:spcBef>
                <a:spcPts val="0"/>
              </a:spcBef>
              <a:spcAft>
                <a:spcPts val="0"/>
              </a:spcAft>
              <a:buSzPts val="1100"/>
              <a:buFont typeface="Arial"/>
              <a:buNone/>
            </a:pPr>
            <a:endParaRPr sz="1800" b="0" i="0" u="none" strike="noStrike">
              <a:solidFill>
                <a:srgbClr val="000000"/>
              </a:solidFill>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Font typeface="Arial"/>
              <a:buNone/>
            </a:pPr>
            <a:r>
              <a:rPr lang="en-GB" sz="1800" b="0" i="0" u="none" strike="noStrike">
                <a:solidFill>
                  <a:srgbClr val="000000"/>
                </a:solidFill>
                <a:latin typeface="Times New Roman"/>
                <a:ea typeface="Times New Roman"/>
                <a:cs typeface="Times New Roman"/>
                <a:sym typeface="Times New Roman"/>
              </a:rPr>
              <a:t>Sources of images:</a:t>
            </a:r>
            <a:endParaRPr/>
          </a:p>
          <a:p>
            <a:pPr marL="158750" lvl="0" indent="0" algn="l" rtl="0">
              <a:lnSpc>
                <a:spcPct val="100000"/>
              </a:lnSpc>
              <a:spcBef>
                <a:spcPts val="0"/>
              </a:spcBef>
              <a:spcAft>
                <a:spcPts val="0"/>
              </a:spcAft>
              <a:buSzPts val="1100"/>
              <a:buFont typeface="Arial"/>
              <a:buNone/>
            </a:pPr>
            <a:r>
              <a:rPr lang="en-GB" sz="1800" b="0" i="0" u="none" strike="noStrike">
                <a:solidFill>
                  <a:srgbClr val="000000"/>
                </a:solidFill>
                <a:latin typeface="Times New Roman"/>
                <a:ea typeface="Times New Roman"/>
                <a:cs typeface="Times New Roman"/>
                <a:sym typeface="Times New Roman"/>
              </a:rPr>
              <a:t>https://digital.nls.uk/league-of-nations/archive/190273783?mode=transcription</a:t>
            </a:r>
            <a:endParaRPr/>
          </a:p>
          <a:p>
            <a:pPr marL="158750" lvl="0" indent="0" algn="l" rtl="0">
              <a:lnSpc>
                <a:spcPct val="100000"/>
              </a:lnSpc>
              <a:spcBef>
                <a:spcPts val="0"/>
              </a:spcBef>
              <a:spcAft>
                <a:spcPts val="0"/>
              </a:spcAft>
              <a:buSzPts val="1100"/>
              <a:buFont typeface="Arial"/>
              <a:buNone/>
            </a:pPr>
            <a:r>
              <a:rPr lang="en-GB" sz="1800" b="0" i="0" u="none" strike="noStrike">
                <a:solidFill>
                  <a:srgbClr val="000000"/>
                </a:solidFill>
                <a:latin typeface="Times New Roman"/>
                <a:ea typeface="Times New Roman"/>
                <a:cs typeface="Times New Roman"/>
                <a:sym typeface="Times New Roman"/>
              </a:rPr>
              <a:t>https://www.bbc.co.uk/programmes/b00fz8fb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291a97294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5291a97294_1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Char char="•"/>
            </a:pPr>
            <a:r>
              <a:rPr lang="en-GB" sz="1800" b="0" i="0" u="none" strike="noStrike">
                <a:solidFill>
                  <a:srgbClr val="000000"/>
                </a:solidFill>
                <a:latin typeface="Times New Roman"/>
                <a:ea typeface="Times New Roman"/>
                <a:cs typeface="Times New Roman"/>
                <a:sym typeface="Times New Roman"/>
              </a:rPr>
              <a:t>Source-based taxation: The corporate tax is to be paid to the source country’s government. In other words, corporate income is taxed in the place where it originates from, irrespective of whether they benefit residents or non-residents. </a:t>
            </a:r>
            <a:endParaRPr/>
          </a:p>
          <a:p>
            <a:pPr marL="457200" lvl="0" indent="-298450" algn="l" rtl="0">
              <a:lnSpc>
                <a:spcPct val="100000"/>
              </a:lnSpc>
              <a:spcBef>
                <a:spcPts val="0"/>
              </a:spcBef>
              <a:spcAft>
                <a:spcPts val="0"/>
              </a:spcAft>
              <a:buSzPts val="1100"/>
              <a:buFont typeface="Arial"/>
              <a:buChar char="•"/>
            </a:pPr>
            <a:r>
              <a:rPr lang="en-GB" sz="1800" b="0" i="0" u="none" strike="noStrike">
                <a:solidFill>
                  <a:srgbClr val="000000"/>
                </a:solidFill>
                <a:latin typeface="Times New Roman"/>
                <a:ea typeface="Times New Roman"/>
                <a:cs typeface="Times New Roman"/>
                <a:sym typeface="Times New Roman"/>
              </a:rPr>
              <a:t>Arm’s length pricing: When a multinational corporation makes profits, it must divide its profits among its entities in different countries as if they were unrelated. In this way, the national ‘source’ of corporate income is identified and taxed. </a:t>
            </a:r>
            <a:endParaRPr/>
          </a:p>
          <a:p>
            <a:pPr marL="457200" lvl="0" indent="-298450" algn="l" rtl="0">
              <a:lnSpc>
                <a:spcPct val="100000"/>
              </a:lnSpc>
              <a:spcBef>
                <a:spcPts val="0"/>
              </a:spcBef>
              <a:spcAft>
                <a:spcPts val="0"/>
              </a:spcAft>
              <a:buSzPts val="1100"/>
              <a:buFont typeface="Arial"/>
              <a:buChar char="•"/>
            </a:pPr>
            <a:r>
              <a:rPr lang="en-GB" sz="1800" b="0" i="0" u="none" strike="noStrike">
                <a:solidFill>
                  <a:srgbClr val="000000"/>
                </a:solidFill>
                <a:latin typeface="Times New Roman"/>
                <a:ea typeface="Times New Roman"/>
                <a:cs typeface="Times New Roman"/>
                <a:sym typeface="Times New Roman"/>
              </a:rPr>
              <a:t>Bilateral agreements: International tax issues ought to be addressed not by a multilateral, global agreement, but at the bilateral level between two countries. As a result, there are today many such bilateral agreements that have different rules and ways of resolving international tax issues.</a:t>
            </a:r>
            <a:endParaRPr/>
          </a:p>
          <a:p>
            <a:pPr marL="457200" lvl="0" indent="-228600" algn="l" rtl="0">
              <a:lnSpc>
                <a:spcPct val="100000"/>
              </a:lnSpc>
              <a:spcBef>
                <a:spcPts val="8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5dfe6609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55dfe6609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8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A prominent example is Google’s “double Irish Dutch sandwich” strategy, so named because it involves two Irish affiliates and a Dutch shell company squeezed in between. Followed by a complicated explanation of tax arrangement involving the US, Ireland, NL, France, and Bermuda.</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Source image: https://en.wikipedia.org/wiki/Double_Irish_arrangement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31edd772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531edd772f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source: https://aidc.org.za/what-are-illicit-financial-flows-and-base-erosion-and-profit-shifting/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3070" algn="l" rtl="0">
              <a:lnSpc>
                <a:spcPct val="115000"/>
              </a:lnSpc>
              <a:spcBef>
                <a:spcPts val="0"/>
              </a:spcBef>
              <a:spcAft>
                <a:spcPts val="0"/>
              </a:spcAft>
              <a:buClr>
                <a:srgbClr val="595959"/>
              </a:buClr>
              <a:buSzPts val="2118"/>
              <a:buChar char="●"/>
            </a:pPr>
            <a:r>
              <a:rPr lang="en-GB" sz="1800">
                <a:solidFill>
                  <a:srgbClr val="595959"/>
                </a:solidFill>
              </a:rPr>
              <a:t>Abolish corporate income tax:</a:t>
            </a:r>
            <a:endParaRPr sz="1800">
              <a:solidFill>
                <a:srgbClr val="595959"/>
              </a:solidFill>
            </a:endParaRPr>
          </a:p>
          <a:p>
            <a:pPr marL="914400" lvl="1" indent="-333188" algn="l" rtl="0">
              <a:lnSpc>
                <a:spcPct val="115000"/>
              </a:lnSpc>
              <a:spcBef>
                <a:spcPts val="0"/>
              </a:spcBef>
              <a:spcAft>
                <a:spcPts val="0"/>
              </a:spcAft>
              <a:buClr>
                <a:srgbClr val="595959"/>
              </a:buClr>
              <a:buSzPts val="1647"/>
              <a:buChar char="○"/>
            </a:pPr>
            <a:r>
              <a:rPr lang="en-GB" sz="1400">
                <a:solidFill>
                  <a:srgbClr val="595959"/>
                </a:solidFill>
              </a:rPr>
              <a:t>Mankiw (2014): Abolish progressive corporate and personal income taxes and replace them with higher regressive consumption taxes</a:t>
            </a:r>
            <a:endParaRPr sz="1400">
              <a:solidFill>
                <a:srgbClr val="595959"/>
              </a:solidFill>
            </a:endParaRPr>
          </a:p>
          <a:p>
            <a:pPr marL="457200" lvl="0" indent="-363070" algn="l" rtl="0">
              <a:lnSpc>
                <a:spcPct val="115000"/>
              </a:lnSpc>
              <a:spcBef>
                <a:spcPts val="0"/>
              </a:spcBef>
              <a:spcAft>
                <a:spcPts val="0"/>
              </a:spcAft>
              <a:buClr>
                <a:srgbClr val="595959"/>
              </a:buClr>
              <a:buSzPts val="2118"/>
              <a:buChar char="●"/>
            </a:pPr>
            <a:r>
              <a:rPr lang="en-GB" sz="1800">
                <a:solidFill>
                  <a:srgbClr val="595959"/>
                </a:solidFill>
              </a:rPr>
              <a:t>More harmonisation of treaty rules</a:t>
            </a:r>
            <a:endParaRPr sz="1800">
              <a:solidFill>
                <a:srgbClr val="595959"/>
              </a:solidFill>
            </a:endParaRPr>
          </a:p>
          <a:p>
            <a:pPr marL="457200" lvl="0" indent="-363070" algn="l" rtl="0">
              <a:lnSpc>
                <a:spcPct val="115000"/>
              </a:lnSpc>
              <a:spcBef>
                <a:spcPts val="0"/>
              </a:spcBef>
              <a:spcAft>
                <a:spcPts val="0"/>
              </a:spcAft>
              <a:buClr>
                <a:srgbClr val="595959"/>
              </a:buClr>
              <a:buSzPts val="2118"/>
              <a:buChar char="●"/>
            </a:pPr>
            <a:r>
              <a:rPr lang="en-GB" sz="1800">
                <a:solidFill>
                  <a:srgbClr val="595959"/>
                </a:solidFill>
              </a:rPr>
              <a:t>Abandoning arm’s length pricing for an apportionment formula</a:t>
            </a:r>
            <a:endParaRPr sz="1800">
              <a:solidFill>
                <a:srgbClr val="595959"/>
              </a:solidFill>
            </a:endParaRPr>
          </a:p>
          <a:p>
            <a:pPr marL="914400" lvl="1" indent="-333188" algn="l" rtl="0">
              <a:lnSpc>
                <a:spcPct val="115000"/>
              </a:lnSpc>
              <a:spcBef>
                <a:spcPts val="0"/>
              </a:spcBef>
              <a:spcAft>
                <a:spcPts val="0"/>
              </a:spcAft>
              <a:buClr>
                <a:srgbClr val="595959"/>
              </a:buClr>
              <a:buSzPts val="1647"/>
              <a:buChar char="○"/>
            </a:pPr>
            <a:r>
              <a:rPr lang="en-GB" sz="1400">
                <a:solidFill>
                  <a:srgbClr val="595959"/>
                </a:solidFill>
              </a:rPr>
              <a:t>To address artificial profit shifting, profits would instead be apportioned to each country according to some formula, possibly using a combination of sales, capital, and employment.</a:t>
            </a:r>
            <a:endParaRPr sz="1400">
              <a:solidFill>
                <a:srgbClr val="595959"/>
              </a:solidFill>
            </a:endParaRPr>
          </a:p>
          <a:p>
            <a:pPr marL="457200" lvl="0" indent="-363070" algn="l" rtl="0">
              <a:lnSpc>
                <a:spcPct val="115000"/>
              </a:lnSpc>
              <a:spcBef>
                <a:spcPts val="0"/>
              </a:spcBef>
              <a:spcAft>
                <a:spcPts val="0"/>
              </a:spcAft>
              <a:buClr>
                <a:srgbClr val="595959"/>
              </a:buClr>
              <a:buSzPts val="2118"/>
              <a:buChar char="●"/>
            </a:pPr>
            <a:r>
              <a:rPr lang="en-GB" sz="1800">
                <a:solidFill>
                  <a:srgbClr val="595959"/>
                </a:solidFill>
              </a:rPr>
              <a:t>Abandoning source-based taxation for shareholder-based taxation</a:t>
            </a:r>
            <a:endParaRPr sz="1800">
              <a:solidFill>
                <a:srgbClr val="595959"/>
              </a:solidFill>
            </a:endParaRPr>
          </a:p>
          <a:p>
            <a:pPr marL="914400" lvl="1" indent="-333188" algn="l" rtl="0">
              <a:lnSpc>
                <a:spcPct val="115000"/>
              </a:lnSpc>
              <a:spcBef>
                <a:spcPts val="0"/>
              </a:spcBef>
              <a:spcAft>
                <a:spcPts val="0"/>
              </a:spcAft>
              <a:buClr>
                <a:srgbClr val="595959"/>
              </a:buClr>
              <a:buSzPts val="1647"/>
              <a:buChar char="○"/>
            </a:pPr>
            <a:r>
              <a:rPr lang="en-GB" sz="1400">
                <a:solidFill>
                  <a:srgbClr val="595959"/>
                </a:solidFill>
              </a:rPr>
              <a:t>If the corporate tax is only a prepayment for the personal income tax, profits should not be attributed to the countries from which they originate, or where sales are made, but to the countries where shareholders live.</a:t>
            </a:r>
            <a:endParaRPr sz="1400">
              <a:solidFill>
                <a:srgbClr val="595959"/>
              </a:solidFill>
            </a:endParaRPr>
          </a:p>
          <a:p>
            <a:pPr marL="457200" lvl="0" indent="-363070" algn="l" rtl="0">
              <a:lnSpc>
                <a:spcPct val="115000"/>
              </a:lnSpc>
              <a:spcBef>
                <a:spcPts val="0"/>
              </a:spcBef>
              <a:spcAft>
                <a:spcPts val="0"/>
              </a:spcAft>
              <a:buClr>
                <a:srgbClr val="595959"/>
              </a:buClr>
              <a:buSzPts val="2118"/>
              <a:buChar char="●"/>
            </a:pPr>
            <a:r>
              <a:rPr lang="en-GB" sz="1800">
                <a:solidFill>
                  <a:srgbClr val="595959"/>
                </a:solidFill>
              </a:rPr>
              <a:t>Integrating corporate and individual income taxes with an imputation system</a:t>
            </a:r>
            <a:endParaRPr sz="1800">
              <a:solidFill>
                <a:srgbClr val="595959"/>
              </a:solidFill>
            </a:endParaRPr>
          </a:p>
          <a:p>
            <a:pPr marL="914400" lvl="1" indent="-333188" algn="l" rtl="0">
              <a:lnSpc>
                <a:spcPct val="115000"/>
              </a:lnSpc>
              <a:spcBef>
                <a:spcPts val="0"/>
              </a:spcBef>
              <a:spcAft>
                <a:spcPts val="0"/>
              </a:spcAft>
              <a:buClr>
                <a:srgbClr val="595959"/>
              </a:buClr>
              <a:buSzPts val="1647"/>
              <a:buChar char="○"/>
            </a:pPr>
            <a:r>
              <a:rPr lang="en-GB" sz="1400">
                <a:solidFill>
                  <a:srgbClr val="595959"/>
                </a:solidFill>
              </a:rPr>
              <a:t>Once profits are paid out to shareholders, the government allows any corporate tax previously withheld to be credited against the amount of personal income tax owed. This combines source- and shareholder-based taxation and removes incentives for firms to relocate or shift profits.</a:t>
            </a:r>
            <a:endParaRPr sz="1400">
              <a:solidFill>
                <a:srgbClr val="595959"/>
              </a:solidFill>
            </a:endParaRPr>
          </a:p>
          <a:p>
            <a:pPr marL="457200" lvl="0" indent="-363070" algn="l" rtl="0">
              <a:lnSpc>
                <a:spcPct val="115000"/>
              </a:lnSpc>
              <a:spcBef>
                <a:spcPts val="0"/>
              </a:spcBef>
              <a:spcAft>
                <a:spcPts val="0"/>
              </a:spcAft>
              <a:buClr>
                <a:srgbClr val="595959"/>
              </a:buClr>
              <a:buSzPts val="2118"/>
              <a:buChar char="●"/>
            </a:pPr>
            <a:r>
              <a:rPr lang="en-GB" sz="1800">
                <a:solidFill>
                  <a:srgbClr val="595959"/>
                </a:solidFill>
              </a:rPr>
              <a:t>Create a world financial registry</a:t>
            </a:r>
            <a:endParaRPr sz="1800">
              <a:solidFill>
                <a:srgbClr val="595959"/>
              </a:solidFill>
            </a:endParaRPr>
          </a:p>
          <a:p>
            <a:pPr marL="914400" lvl="1" indent="-333188" algn="l" rtl="0">
              <a:lnSpc>
                <a:spcPct val="115000"/>
              </a:lnSpc>
              <a:spcBef>
                <a:spcPts val="0"/>
              </a:spcBef>
              <a:spcAft>
                <a:spcPts val="0"/>
              </a:spcAft>
              <a:buClr>
                <a:srgbClr val="595959"/>
              </a:buClr>
              <a:buSzPts val="1647"/>
              <a:buChar char="○"/>
            </a:pPr>
            <a:r>
              <a:rPr lang="en-GB" sz="1400">
                <a:solidFill>
                  <a:srgbClr val="595959"/>
                </a:solidFill>
              </a:rPr>
              <a:t>The registry would include information on the residence and nationality of corporate shareholders, thus making it possible for countries to check whether the total taxes they levy on corporate profits—at both the corporate and shareholder level, net of credits—are in line with the corporate profits that indeed accrue to resident taxpayers.</a:t>
            </a:r>
            <a:endParaRPr sz="1400">
              <a:solidFill>
                <a:srgbClr val="595959"/>
              </a:solidFill>
            </a:endParaRPr>
          </a:p>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e2ca130d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e2ca130d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e2ca130d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e2ca130d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25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531edd772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531edd772f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Source for 2019: FD stuk</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Clr>
                <a:schemeClr val="dk1"/>
              </a:buClr>
              <a:buSzPts val="1100"/>
              <a:buFont typeface="Arial"/>
              <a:buNone/>
            </a:pPr>
            <a:r>
              <a:rPr lang="en-GB"/>
              <a:t>2017: Foreign capital stock of the Netherlands was €4.5 trillion (6 times GDP), and of this 70% were via letterbox companies (4 times GDP)</a:t>
            </a:r>
            <a:endParaRPr/>
          </a:p>
          <a:p>
            <a:pPr marL="158750" lvl="0" indent="0" algn="l" rtl="0">
              <a:lnSpc>
                <a:spcPct val="100000"/>
              </a:lnSpc>
              <a:spcBef>
                <a:spcPts val="0"/>
              </a:spcBef>
              <a:spcAft>
                <a:spcPts val="0"/>
              </a:spcAft>
              <a:buClr>
                <a:schemeClr val="dk1"/>
              </a:buClr>
              <a:buSzPts val="1100"/>
              <a:buFont typeface="Arial"/>
              <a:buNone/>
            </a:pPr>
            <a:r>
              <a:rPr lang="en-GB"/>
              <a:t>2019: $6 billion of corporate income tax collected by the Dutch government (2% of all Dutch tax revenues) at the expense of $34 billion lost corporate income tax revenues by other countries</a:t>
            </a:r>
            <a:endParaRPr/>
          </a:p>
          <a:p>
            <a:pPr marL="158750" lvl="0" indent="0" algn="l" rtl="0">
              <a:lnSpc>
                <a:spcPct val="100000"/>
              </a:lnSpc>
              <a:spcBef>
                <a:spcPts val="0"/>
              </a:spcBef>
              <a:spcAft>
                <a:spcPts val="0"/>
              </a:spcAft>
              <a:buClr>
                <a:schemeClr val="dk1"/>
              </a:buClr>
              <a:buSzPts val="1100"/>
              <a:buFont typeface="Arial"/>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5dfe6609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255dfe6609b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000"/>
              <a:t>Answers to these questions differ between groups. NGOs, academics and journalists generally give different answers than multinational corporations, lobbyists and tax advisers and lawyers. Framing an issue is always a key aspect of public debates. Therefore it is always important to be conscious and reflective about this, irrespective of whether you are on the receiving or producing side of the communication. </a:t>
            </a:r>
            <a:endParaRPr/>
          </a:p>
          <a:p>
            <a:pPr marL="158750" marR="0" lvl="0" indent="0" algn="l" rtl="0">
              <a:lnSpc>
                <a:spcPct val="100000"/>
              </a:lnSpc>
              <a:spcBef>
                <a:spcPts val="0"/>
              </a:spcBef>
              <a:spcAft>
                <a:spcPts val="0"/>
              </a:spcAft>
              <a:buClr>
                <a:srgbClr val="000000"/>
              </a:buClr>
              <a:buSzPts val="1100"/>
              <a:buFont typeface="Arial"/>
              <a:buNone/>
            </a:pPr>
            <a:endParaRPr sz="1000"/>
          </a:p>
          <a:p>
            <a:pPr marL="158750" marR="0" lvl="0" indent="0" algn="l" rtl="0">
              <a:lnSpc>
                <a:spcPct val="100000"/>
              </a:lnSpc>
              <a:spcBef>
                <a:spcPts val="0"/>
              </a:spcBef>
              <a:spcAft>
                <a:spcPts val="0"/>
              </a:spcAft>
              <a:buClr>
                <a:srgbClr val="000000"/>
              </a:buClr>
              <a:buSzPts val="1100"/>
              <a:buFont typeface="Arial"/>
              <a:buNone/>
            </a:pPr>
            <a:r>
              <a:rPr lang="en-GB" sz="1000"/>
              <a:t>As the Netherlands became internationally known as tax haven or conduit country, it status and soft power was hurt. As a result, there were even motions in parliament to reject/ban calling NL a tax haven. At the same time, the government is trying to be seen as tackling tax avoidance as it is afraid it will hurt taxpayer compliance, real business attractiveness, and the ability to agree tax treaties with other countries. </a:t>
            </a:r>
            <a:endParaRPr sz="600"/>
          </a:p>
          <a:p>
            <a:pPr marL="457200" lvl="0" indent="-228600" algn="l" rtl="0">
              <a:lnSpc>
                <a:spcPct val="100000"/>
              </a:lnSpc>
              <a:spcBef>
                <a:spcPts val="0"/>
              </a:spcBef>
              <a:spcAft>
                <a:spcPts val="0"/>
              </a:spcAft>
              <a:buSzPts val="1100"/>
              <a:buNone/>
            </a:pPr>
            <a:endParaRPr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d4c05c9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4d4c05c9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u="sng">
                <a:solidFill>
                  <a:schemeClr val="hlink"/>
                </a:solidFill>
                <a:hlinkClick r:id="rId3"/>
              </a:rPr>
              <a:t>https://zoek.officielebekendmakingen.nl/kst-25087-L.html</a:t>
            </a:r>
            <a:endParaRPr/>
          </a:p>
          <a:p>
            <a:pPr marL="0" lvl="0" indent="0" algn="l" rtl="0">
              <a:spcBef>
                <a:spcPts val="0"/>
              </a:spcBef>
              <a:spcAft>
                <a:spcPts val="0"/>
              </a:spcAft>
              <a:buNone/>
            </a:pPr>
            <a:r>
              <a:rPr lang="en-GB"/>
              <a:t>Original quotes in Dutch: </a:t>
            </a:r>
            <a:br>
              <a:rPr lang="en-GB"/>
            </a:br>
            <a:r>
              <a:rPr lang="en-GB"/>
              <a:t>“[D]e Nederlandse fiscale kroonjuwelen [worden] benoemd: de deelnemingsvrijstelling, de afwezigheid van bronheffing op rente en royalty's, het uitgebreide verdragennetwerk en het geven van zekerheid vooraf. … [I]n hoeverre u bereid bent bereid om die kroonjuwelen met hand en tand te verdedigen?” </a:t>
            </a:r>
            <a:endParaRPr/>
          </a:p>
          <a:p>
            <a:pPr marL="0" lvl="0" indent="0" algn="l" rtl="0">
              <a:spcBef>
                <a:spcPts val="0"/>
              </a:spcBef>
              <a:spcAft>
                <a:spcPts val="0"/>
              </a:spcAft>
              <a:buNone/>
            </a:pPr>
            <a:endParaRPr/>
          </a:p>
          <a:p>
            <a:pPr marL="0" lvl="0" indent="0" algn="l" rtl="0">
              <a:spcBef>
                <a:spcPts val="0"/>
              </a:spcBef>
              <a:spcAft>
                <a:spcPts val="0"/>
              </a:spcAft>
              <a:buNone/>
            </a:pPr>
            <a:r>
              <a:rPr lang="en-GB"/>
              <a:t>“Ik ben van mening dat de … genoemde aspecten … sterke punten zijn waarbij ongerichte en disproportionele tegenmaatregelen grote gevolgen kunnen hebben voor ons fiscale vestigingsklimaat. Nederland heeft deze sterktes uitgedragen tijdens discussies binnen de OESO en EU en blijft dat in de toekomst ook doen.”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293c4b1c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5293c4b1c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Source image: </a:t>
            </a:r>
            <a:r>
              <a:rPr lang="en-GB" sz="1800" b="0" i="0" u="none" strike="noStrike">
                <a:solidFill>
                  <a:srgbClr val="000000"/>
                </a:solidFill>
                <a:latin typeface="Times New Roman"/>
                <a:ea typeface="Times New Roman"/>
                <a:cs typeface="Times New Roman"/>
                <a:sym typeface="Times New Roman"/>
              </a:rPr>
              <a:t>https://www.cpb.nl/sites/default/files/omnidownload/Macro-Economische-Verkenning-MEV-2019.pdf</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Dividends and capital gains of subsidiaries of holdings coming into the Netherlands are not taxed (if the holding owns 5% of the subsidiary) </a:t>
            </a:r>
            <a:endParaRPr/>
          </a:p>
          <a:p>
            <a:pPr marL="457200" lvl="0" indent="-298450" algn="l" rtl="0">
              <a:spcBef>
                <a:spcPts val="0"/>
              </a:spcBef>
              <a:spcAft>
                <a:spcPts val="0"/>
              </a:spcAft>
              <a:buSzPts val="1100"/>
              <a:buChar char="-"/>
            </a:pPr>
            <a:r>
              <a:rPr lang="en-GB"/>
              <a:t>The logic is that the profits of the subsidiary are already taxed in the country where it is operating and taxing the dividends paid to the holdings would amount to double taxation of corporate profits. </a:t>
            </a:r>
            <a:endParaRPr/>
          </a:p>
          <a:p>
            <a:pPr marL="457200" lvl="0" indent="-298450" algn="l" rtl="0">
              <a:spcBef>
                <a:spcPts val="0"/>
              </a:spcBef>
              <a:spcAft>
                <a:spcPts val="0"/>
              </a:spcAft>
              <a:buSzPts val="1100"/>
              <a:buChar char="-"/>
            </a:pPr>
            <a:r>
              <a:rPr lang="en-GB"/>
              <a:t>The result is that foreign multinationals use the Netherlands to channel corporate profits and dividends to avoid taxation on them.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2" name="Google Shape;302;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55dfe6609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55dfe6609b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293c4b1c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293c4b1c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https://www.cpb.nl/doorsluisland-nl-doorgelicht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GB" sz="1300">
                <a:solidFill>
                  <a:srgbClr val="595959"/>
                </a:solidFill>
              </a:rPr>
              <a:t>1941: Introduction of a 15% dividend tax</a:t>
            </a:r>
            <a:endParaRPr sz="1300">
              <a:solidFill>
                <a:srgbClr val="595959"/>
              </a:solidFill>
            </a:endParaRPr>
          </a:p>
          <a:p>
            <a:pPr marL="914400" lvl="1" indent="-285750" algn="l" rtl="0">
              <a:lnSpc>
                <a:spcPct val="115000"/>
              </a:lnSpc>
              <a:spcBef>
                <a:spcPts val="0"/>
              </a:spcBef>
              <a:spcAft>
                <a:spcPts val="0"/>
              </a:spcAft>
              <a:buClr>
                <a:srgbClr val="595959"/>
              </a:buClr>
              <a:buSzPts val="900"/>
              <a:buChar char="○"/>
            </a:pPr>
            <a:r>
              <a:rPr lang="en-GB" sz="900">
                <a:solidFill>
                  <a:srgbClr val="595959"/>
                </a:solidFill>
              </a:rPr>
              <a:t>The dividend tax is in effect a creditable pre-tax on (individual or corporation) income tax to prevent tax avoidance.</a:t>
            </a:r>
            <a:endParaRPr sz="900">
              <a:solidFill>
                <a:srgbClr val="595959"/>
              </a:solidFill>
            </a:endParaRPr>
          </a:p>
          <a:p>
            <a:pPr marL="457200" lvl="0" indent="-311150" algn="l" rtl="0">
              <a:lnSpc>
                <a:spcPct val="115000"/>
              </a:lnSpc>
              <a:spcBef>
                <a:spcPts val="0"/>
              </a:spcBef>
              <a:spcAft>
                <a:spcPts val="0"/>
              </a:spcAft>
              <a:buClr>
                <a:srgbClr val="595959"/>
              </a:buClr>
              <a:buSzPts val="1300"/>
              <a:buChar char="●"/>
            </a:pPr>
            <a:r>
              <a:rPr lang="en-GB" sz="1300">
                <a:solidFill>
                  <a:srgbClr val="595959"/>
                </a:solidFill>
              </a:rPr>
              <a:t>1965: Increase of the dividend tax to 25%</a:t>
            </a:r>
            <a:endParaRPr sz="1300">
              <a:solidFill>
                <a:srgbClr val="595959"/>
              </a:solidFill>
            </a:endParaRPr>
          </a:p>
          <a:p>
            <a:pPr marL="914400" lvl="1" indent="-285750" algn="l" rtl="0">
              <a:lnSpc>
                <a:spcPct val="115000"/>
              </a:lnSpc>
              <a:spcBef>
                <a:spcPts val="0"/>
              </a:spcBef>
              <a:spcAft>
                <a:spcPts val="0"/>
              </a:spcAft>
              <a:buClr>
                <a:srgbClr val="595959"/>
              </a:buClr>
              <a:buSzPts val="900"/>
              <a:buChar char="○"/>
            </a:pPr>
            <a:r>
              <a:rPr lang="en-GB" sz="900">
                <a:solidFill>
                  <a:srgbClr val="595959"/>
                </a:solidFill>
              </a:rPr>
              <a:t>The reason for this was that it helped in negotiations with other countries over bilateral tax treaties in which the Netherlands tried to make dividend taxes creditable in other countries. </a:t>
            </a:r>
            <a:endParaRPr sz="900">
              <a:solidFill>
                <a:srgbClr val="595959"/>
              </a:solidFill>
            </a:endParaRPr>
          </a:p>
          <a:p>
            <a:pPr marL="457200" lvl="0" indent="-311150" algn="l" rtl="0">
              <a:lnSpc>
                <a:spcPct val="115000"/>
              </a:lnSpc>
              <a:spcBef>
                <a:spcPts val="0"/>
              </a:spcBef>
              <a:spcAft>
                <a:spcPts val="0"/>
              </a:spcAft>
              <a:buClr>
                <a:srgbClr val="595959"/>
              </a:buClr>
              <a:buSzPts val="1300"/>
              <a:buChar char="●"/>
            </a:pPr>
            <a:r>
              <a:rPr lang="en-GB" sz="1300">
                <a:solidFill>
                  <a:srgbClr val="595959"/>
                </a:solidFill>
              </a:rPr>
              <a:t>2007: Reduction of the dividend tax to 15%</a:t>
            </a:r>
            <a:endParaRPr sz="1300">
              <a:solidFill>
                <a:srgbClr val="595959"/>
              </a:solidFill>
            </a:endParaRPr>
          </a:p>
          <a:p>
            <a:pPr marL="914400" lvl="1" indent="-285750" algn="l" rtl="0">
              <a:lnSpc>
                <a:spcPct val="115000"/>
              </a:lnSpc>
              <a:spcBef>
                <a:spcPts val="0"/>
              </a:spcBef>
              <a:spcAft>
                <a:spcPts val="0"/>
              </a:spcAft>
              <a:buClr>
                <a:srgbClr val="595959"/>
              </a:buClr>
              <a:buSzPts val="900"/>
              <a:buChar char="○"/>
            </a:pPr>
            <a:r>
              <a:rPr lang="en-GB" sz="900">
                <a:solidFill>
                  <a:srgbClr val="595959"/>
                </a:solidFill>
              </a:rPr>
              <a:t>This was done as part of a larger package decided upon in 2003 of deductions and exemptions of taxes to attract more multinational corporations to the Netherlands. </a:t>
            </a:r>
            <a:endParaRPr sz="900">
              <a:solidFill>
                <a:srgbClr val="595959"/>
              </a:solidFill>
            </a:endParaRPr>
          </a:p>
          <a:p>
            <a:pPr marL="0" lvl="0" indent="0" algn="l" rtl="0">
              <a:spcBef>
                <a:spcPts val="0"/>
              </a:spcBef>
              <a:spcAft>
                <a:spcPts val="0"/>
              </a:spcAft>
              <a:buNone/>
            </a:pPr>
            <a:endParaRPr/>
          </a:p>
        </p:txBody>
      </p:sp>
      <p:sp>
        <p:nvSpPr>
          <p:cNvPr id="323" name="Google Shape;323;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31edd77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531edd772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293c4b1c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293c4b1c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https://www.cpb.nl/doorsluisland-nl-doorgelicht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5293c4b1c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5293c4b1c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https://www.cpb.nl/doorsluisland-nl-doorgelicht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531edd772f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531edd772f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531edd772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531edd772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5dfe6609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255dfe6609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Tax evasion is often explained as illegal, while tax avoidance is supposed to be within the letter of the law. Sometimes tax avoidance is, however, still illegal as might go against the spirit of the law. The distinction between the two is often used for strategic reasons, trying to convince others that their way of preventing paying tax is legal.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Corporate: This profit-shifting is typically done within the letter of the law and thus would be best described as tax avoidance rather than fraud or tax evasion.</a:t>
            </a:r>
            <a:endParaRPr/>
          </a:p>
          <a:p>
            <a:pPr marL="0" lvl="0" indent="0" algn="l" rtl="0">
              <a:spcBef>
                <a:spcPts val="0"/>
              </a:spcBef>
              <a:spcAft>
                <a:spcPts val="0"/>
              </a:spcAft>
              <a:buNone/>
            </a:pPr>
            <a:r>
              <a:rPr lang="en-GB"/>
              <a:t>Individuals: Wealthy individuals, too, use tax havens, sometimes legally—to benefit from banking services not available in their home country—and sometimes illegally—to evade taxes.</a:t>
            </a:r>
            <a:endParaRPr/>
          </a:p>
        </p:txBody>
      </p:sp>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4e2ca130d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4e2ca130d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531edd772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2531edd772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4e2ca130d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4e2ca130d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https://www.amazon.com/MosBug-35oz-Fake-Bullion-Paperweight/dp/B007W0SD3C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31edd77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31edd77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https://www.amazon.com/MosBug-35oz-Fake-Bullion-Paperweight/dp/B007W0SD3C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e2ca130d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e2ca130d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https://myprivacy.dpgmedia.nl/consent?siteKey=V9f6VUvlHxq9wKIN&amp;callbackUrl=https%3A%2F%2Fwww.ad.nl%2Fprivacy-gate%2Faccept-tcf2%3FredirectUri%3D%252Feconomie%252Fdirecteur-zit-nog-in-de-luiers-maar-omzeilt-de-erfbelasting~a2c49bba%252F</a:t>
            </a:r>
            <a:r>
              <a:rPr lang="en-GB"/>
              <a:t> </a:t>
            </a:r>
            <a:br>
              <a:rPr lang="en-GB"/>
            </a:br>
            <a:r>
              <a:rPr lang="en-GB" u="sng">
                <a:solidFill>
                  <a:schemeClr val="hlink"/>
                </a:solidFill>
                <a:hlinkClick r:id="rId4"/>
              </a:rPr>
              <a:t>https://www.taxence.nl/nieuws/op-prinsjesdag-meer-duidelijkheid-over-baby-bvs/</a:t>
            </a:r>
            <a:r>
              <a:rPr lang="en-GB"/>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31edd772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31edd772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https://www.amazon.com/MosBug-35oz-Fake-Bullion-Paperweight/dp/B007W0SD3C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onomystudies.com/wp-content/uploads/2023/06/Exercises-Sheet-Taxation-1.doc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issingprofits.worl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hyperlink" Target="https://www.economystudies.com/wp-content/uploads/2023/06/Exercises-Sheet-Taxation-1.doc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a:blip r:embed="rId3">
            <a:alphaModFix/>
          </a:blip>
          <a:stretch>
            <a:fillRect/>
          </a:stretch>
        </p:blipFill>
        <p:spPr>
          <a:xfrm>
            <a:off x="8125875" y="3284578"/>
            <a:ext cx="1112975" cy="1918100"/>
          </a:xfrm>
          <a:prstGeom prst="rect">
            <a:avLst/>
          </a:prstGeom>
          <a:noFill/>
          <a:ln>
            <a:noFill/>
          </a:ln>
        </p:spPr>
      </p:pic>
      <p:pic>
        <p:nvPicPr>
          <p:cNvPr id="55" name="Google Shape;55;p1"/>
          <p:cNvPicPr preferRelativeResize="0"/>
          <p:nvPr/>
        </p:nvPicPr>
        <p:blipFill rotWithShape="1">
          <a:blip r:embed="rId4">
            <a:alphaModFix/>
          </a:blip>
          <a:srcRect r="7287"/>
          <a:stretch/>
        </p:blipFill>
        <p:spPr>
          <a:xfrm>
            <a:off x="5829500" y="3157311"/>
            <a:ext cx="2381775" cy="2036913"/>
          </a:xfrm>
          <a:prstGeom prst="rect">
            <a:avLst/>
          </a:prstGeom>
          <a:noFill/>
          <a:ln>
            <a:noFill/>
          </a:ln>
        </p:spPr>
      </p:pic>
      <p:pic>
        <p:nvPicPr>
          <p:cNvPr id="56" name="Google Shape;56;p1"/>
          <p:cNvPicPr preferRelativeResize="0"/>
          <p:nvPr/>
        </p:nvPicPr>
        <p:blipFill rotWithShape="1">
          <a:blip r:embed="rId5">
            <a:alphaModFix/>
          </a:blip>
          <a:srcRect l="7977" t="14661" r="7427"/>
          <a:stretch/>
        </p:blipFill>
        <p:spPr>
          <a:xfrm>
            <a:off x="2611839" y="3391925"/>
            <a:ext cx="2381776" cy="1248350"/>
          </a:xfrm>
          <a:prstGeom prst="rect">
            <a:avLst/>
          </a:prstGeom>
          <a:noFill/>
          <a:ln>
            <a:noFill/>
          </a:ln>
        </p:spPr>
      </p:pic>
      <p:pic>
        <p:nvPicPr>
          <p:cNvPr id="57" name="Google Shape;57;p1"/>
          <p:cNvPicPr preferRelativeResize="0"/>
          <p:nvPr/>
        </p:nvPicPr>
        <p:blipFill rotWithShape="1">
          <a:blip r:embed="rId6">
            <a:alphaModFix/>
          </a:blip>
          <a:srcRect t="28088"/>
          <a:stretch/>
        </p:blipFill>
        <p:spPr>
          <a:xfrm>
            <a:off x="719450" y="0"/>
            <a:ext cx="7220301" cy="1730675"/>
          </a:xfrm>
          <a:prstGeom prst="rect">
            <a:avLst/>
          </a:prstGeom>
          <a:noFill/>
          <a:ln>
            <a:noFill/>
          </a:ln>
        </p:spPr>
      </p:pic>
      <p:sp>
        <p:nvSpPr>
          <p:cNvPr id="58" name="Google Shape;58;p1"/>
          <p:cNvSpPr txBox="1">
            <a:spLocks noGrp="1"/>
          </p:cNvSpPr>
          <p:nvPr>
            <p:ph type="ctrTitle"/>
          </p:nvPr>
        </p:nvSpPr>
        <p:spPr>
          <a:xfrm>
            <a:off x="259000" y="2115350"/>
            <a:ext cx="8520600" cy="891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ct val="100000"/>
              <a:buNone/>
            </a:pPr>
            <a:r>
              <a:rPr lang="en-GB" sz="4400" dirty="0">
                <a:solidFill>
                  <a:srgbClr val="D75B3F"/>
                </a:solidFill>
                <a:latin typeface="Oswald"/>
                <a:ea typeface="Oswald"/>
                <a:cs typeface="Oswald"/>
                <a:sym typeface="Oswald"/>
              </a:rPr>
              <a:t>An introduction into (not) taxing wealth and profits - The Dutch case</a:t>
            </a:r>
            <a:endParaRPr sz="4400" dirty="0">
              <a:solidFill>
                <a:srgbClr val="D75B3F"/>
              </a:solidFill>
              <a:latin typeface="Oswald"/>
              <a:ea typeface="Oswald"/>
              <a:cs typeface="Oswald"/>
              <a:sym typeface="Oswald"/>
            </a:endParaRPr>
          </a:p>
        </p:txBody>
      </p:sp>
      <p:pic>
        <p:nvPicPr>
          <p:cNvPr id="2" name="image1.png">
            <a:extLst>
              <a:ext uri="{FF2B5EF4-FFF2-40B4-BE49-F238E27FC236}">
                <a16:creationId xmlns:a16="http://schemas.microsoft.com/office/drawing/2014/main" id="{BDCAACA2-4594-0C71-8830-CA96CB0F3D14}"/>
              </a:ext>
            </a:extLst>
          </p:cNvPr>
          <p:cNvPicPr/>
          <p:nvPr/>
        </p:nvPicPr>
        <p:blipFill>
          <a:blip r:embed="rId7"/>
          <a:srcRect/>
          <a:stretch>
            <a:fillRect/>
          </a:stretch>
        </p:blipFill>
        <p:spPr>
          <a:xfrm>
            <a:off x="178139" y="3688356"/>
            <a:ext cx="1040049" cy="1299582"/>
          </a:xfrm>
          <a:prstGeom prst="rect">
            <a:avLst/>
          </a:prstGeom>
          <a:ln/>
        </p:spPr>
      </p:pic>
      <p:pic>
        <p:nvPicPr>
          <p:cNvPr id="6" name="Picture 5" descr="A blue and white logo&#10;&#10;Description automatically generated with medium confidence">
            <a:extLst>
              <a:ext uri="{FF2B5EF4-FFF2-40B4-BE49-F238E27FC236}">
                <a16:creationId xmlns:a16="http://schemas.microsoft.com/office/drawing/2014/main" id="{610EE26C-3C52-3B14-3783-01EC66D85F39}"/>
              </a:ext>
            </a:extLst>
          </p:cNvPr>
          <p:cNvPicPr>
            <a:picLocks noChangeAspect="1"/>
          </p:cNvPicPr>
          <p:nvPr/>
        </p:nvPicPr>
        <p:blipFill>
          <a:blip r:embed="rId8"/>
          <a:stretch>
            <a:fillRect/>
          </a:stretch>
        </p:blipFill>
        <p:spPr>
          <a:xfrm>
            <a:off x="1218188" y="3688355"/>
            <a:ext cx="1243001" cy="13849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pic>
        <p:nvPicPr>
          <p:cNvPr id="117" name="Google Shape;117;g25291a97294_1_3"/>
          <p:cNvPicPr preferRelativeResize="0"/>
          <p:nvPr/>
        </p:nvPicPr>
        <p:blipFill>
          <a:blip r:embed="rId3">
            <a:alphaModFix/>
          </a:blip>
          <a:stretch>
            <a:fillRect/>
          </a:stretch>
        </p:blipFill>
        <p:spPr>
          <a:xfrm>
            <a:off x="5146197" y="1770331"/>
            <a:ext cx="3154503" cy="2902975"/>
          </a:xfrm>
          <a:prstGeom prst="rect">
            <a:avLst/>
          </a:prstGeom>
          <a:noFill/>
          <a:ln>
            <a:noFill/>
          </a:ln>
        </p:spPr>
      </p:pic>
      <p:sp>
        <p:nvSpPr>
          <p:cNvPr id="118" name="Google Shape;118;g25291a97294_1_3"/>
          <p:cNvSpPr txBox="1">
            <a:spLocks noGrp="1"/>
          </p:cNvSpPr>
          <p:nvPr>
            <p:ph type="title"/>
          </p:nvPr>
        </p:nvSpPr>
        <p:spPr>
          <a:xfrm>
            <a:off x="3110517" y="462592"/>
            <a:ext cx="381459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latin typeface="Oswald"/>
                <a:ea typeface="Oswald"/>
                <a:cs typeface="Oswald"/>
                <a:sym typeface="Oswald"/>
              </a:rPr>
              <a:t>Taxing private wealth</a:t>
            </a:r>
            <a:endParaRPr dirty="0">
              <a:latin typeface="Oswald"/>
              <a:ea typeface="Oswald"/>
              <a:cs typeface="Oswald"/>
              <a:sym typeface="Oswald"/>
            </a:endParaRPr>
          </a:p>
        </p:txBody>
      </p:sp>
      <p:cxnSp>
        <p:nvCxnSpPr>
          <p:cNvPr id="119" name="Google Shape;119;g25291a97294_1_3"/>
          <p:cNvCxnSpPr/>
          <p:nvPr/>
        </p:nvCxnSpPr>
        <p:spPr>
          <a:xfrm>
            <a:off x="3247791" y="1053635"/>
            <a:ext cx="2991300" cy="0"/>
          </a:xfrm>
          <a:prstGeom prst="straightConnector1">
            <a:avLst/>
          </a:prstGeom>
          <a:noFill/>
          <a:ln w="9525" cap="flat" cmpd="sng">
            <a:solidFill>
              <a:schemeClr val="dk2"/>
            </a:solidFill>
            <a:prstDash val="solid"/>
            <a:round/>
            <a:headEnd type="none" w="med" len="med"/>
            <a:tailEnd type="none" w="med" len="med"/>
          </a:ln>
        </p:spPr>
      </p:cxnSp>
      <p:sp>
        <p:nvSpPr>
          <p:cNvPr id="120" name="Google Shape;120;g25291a97294_1_3"/>
          <p:cNvSpPr txBox="1"/>
          <p:nvPr/>
        </p:nvSpPr>
        <p:spPr>
          <a:xfrm>
            <a:off x="1442475" y="2579731"/>
            <a:ext cx="1753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Lato"/>
                <a:ea typeface="Lato"/>
                <a:cs typeface="Lato"/>
                <a:sym typeface="Lato"/>
              </a:rPr>
              <a:t>Global private wealth hidden in tax havens in 2012-3</a:t>
            </a:r>
            <a:endParaRPr>
              <a:latin typeface="Lato"/>
              <a:ea typeface="Lato"/>
              <a:cs typeface="Lato"/>
              <a:sym typeface="Lato"/>
            </a:endParaRPr>
          </a:p>
        </p:txBody>
      </p:sp>
      <p:sp>
        <p:nvSpPr>
          <p:cNvPr id="121" name="Google Shape;121;g25291a97294_1_3"/>
          <p:cNvSpPr txBox="1"/>
          <p:nvPr/>
        </p:nvSpPr>
        <p:spPr>
          <a:xfrm>
            <a:off x="7707400" y="1684331"/>
            <a:ext cx="9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2" name="Google Shape;122;g25291a97294_1_3"/>
          <p:cNvSpPr txBox="1"/>
          <p:nvPr/>
        </p:nvSpPr>
        <p:spPr>
          <a:xfrm>
            <a:off x="5846700" y="2472031"/>
            <a:ext cx="1753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Hidden private wealth of the richest 10% Dutch households in 2015</a:t>
            </a:r>
            <a:endParaRPr/>
          </a:p>
        </p:txBody>
      </p:sp>
      <p:pic>
        <p:nvPicPr>
          <p:cNvPr id="123" name="Google Shape;123;g25291a97294_1_3"/>
          <p:cNvPicPr preferRelativeResize="0"/>
          <p:nvPr/>
        </p:nvPicPr>
        <p:blipFill>
          <a:blip r:embed="rId4">
            <a:alphaModFix/>
          </a:blip>
          <a:stretch>
            <a:fillRect/>
          </a:stretch>
        </p:blipFill>
        <p:spPr>
          <a:xfrm>
            <a:off x="164140" y="1684325"/>
            <a:ext cx="4310185" cy="298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7"/>
        <p:cNvGrpSpPr/>
        <p:nvPr/>
      </p:nvGrpSpPr>
      <p:grpSpPr>
        <a:xfrm>
          <a:off x="0" y="0"/>
          <a:ext cx="0" cy="0"/>
          <a:chOff x="0" y="0"/>
          <a:chExt cx="0" cy="0"/>
        </a:xfrm>
      </p:grpSpPr>
      <p:pic>
        <p:nvPicPr>
          <p:cNvPr id="128" name="Google Shape;128;g255dfe6609b_0_0"/>
          <p:cNvPicPr preferRelativeResize="0"/>
          <p:nvPr/>
        </p:nvPicPr>
        <p:blipFill>
          <a:blip r:embed="rId3">
            <a:alphaModFix/>
          </a:blip>
          <a:stretch>
            <a:fillRect/>
          </a:stretch>
        </p:blipFill>
        <p:spPr>
          <a:xfrm>
            <a:off x="0" y="1880252"/>
            <a:ext cx="9143998" cy="2874145"/>
          </a:xfrm>
          <a:prstGeom prst="rect">
            <a:avLst/>
          </a:prstGeom>
          <a:noFill/>
          <a:ln>
            <a:noFill/>
          </a:ln>
        </p:spPr>
      </p:pic>
      <p:sp>
        <p:nvSpPr>
          <p:cNvPr id="129" name="Google Shape;129;g255dfe6609b_0_0"/>
          <p:cNvSpPr txBox="1">
            <a:spLocks noGrp="1"/>
          </p:cNvSpPr>
          <p:nvPr>
            <p:ph type="title"/>
          </p:nvPr>
        </p:nvSpPr>
        <p:spPr>
          <a:xfrm>
            <a:off x="2701853" y="783900"/>
            <a:ext cx="3740291"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660" dirty="0">
                <a:solidFill>
                  <a:srgbClr val="D75B3F"/>
                </a:solidFill>
                <a:latin typeface="Oswald"/>
                <a:ea typeface="Oswald"/>
                <a:cs typeface="Oswald"/>
                <a:sym typeface="Oswald"/>
              </a:rPr>
              <a:t>The History of Tax Havens</a:t>
            </a:r>
            <a:endParaRPr sz="2660" dirty="0">
              <a:solidFill>
                <a:srgbClr val="D75B3F"/>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3"/>
        <p:cNvGrpSpPr/>
        <p:nvPr/>
      </p:nvGrpSpPr>
      <p:grpSpPr>
        <a:xfrm>
          <a:off x="0" y="0"/>
          <a:ext cx="0" cy="0"/>
          <a:chOff x="0" y="0"/>
          <a:chExt cx="0" cy="0"/>
        </a:xfrm>
      </p:grpSpPr>
      <p:pic>
        <p:nvPicPr>
          <p:cNvPr id="134" name="Google Shape;134;g25291a97294_1_61"/>
          <p:cNvPicPr preferRelativeResize="0"/>
          <p:nvPr/>
        </p:nvPicPr>
        <p:blipFill>
          <a:blip r:embed="rId3">
            <a:alphaModFix/>
          </a:blip>
          <a:stretch>
            <a:fillRect/>
          </a:stretch>
        </p:blipFill>
        <p:spPr>
          <a:xfrm>
            <a:off x="2252560" y="1421193"/>
            <a:ext cx="1973431" cy="1604900"/>
          </a:xfrm>
          <a:prstGeom prst="rect">
            <a:avLst/>
          </a:prstGeom>
          <a:noFill/>
          <a:ln>
            <a:noFill/>
          </a:ln>
        </p:spPr>
      </p:pic>
      <p:pic>
        <p:nvPicPr>
          <p:cNvPr id="135" name="Google Shape;135;g25291a97294_1_61"/>
          <p:cNvPicPr preferRelativeResize="0"/>
          <p:nvPr/>
        </p:nvPicPr>
        <p:blipFill>
          <a:blip r:embed="rId4">
            <a:alphaModFix/>
          </a:blip>
          <a:stretch>
            <a:fillRect/>
          </a:stretch>
        </p:blipFill>
        <p:spPr>
          <a:xfrm>
            <a:off x="5088235" y="1413568"/>
            <a:ext cx="1973425" cy="1620157"/>
          </a:xfrm>
          <a:prstGeom prst="rect">
            <a:avLst/>
          </a:prstGeom>
          <a:noFill/>
          <a:ln>
            <a:noFill/>
          </a:ln>
        </p:spPr>
      </p:pic>
      <p:pic>
        <p:nvPicPr>
          <p:cNvPr id="136" name="Google Shape;136;g25291a97294_1_61"/>
          <p:cNvPicPr preferRelativeResize="0"/>
          <p:nvPr/>
        </p:nvPicPr>
        <p:blipFill>
          <a:blip r:embed="rId5">
            <a:alphaModFix/>
          </a:blip>
          <a:stretch>
            <a:fillRect/>
          </a:stretch>
        </p:blipFill>
        <p:spPr>
          <a:xfrm>
            <a:off x="913585" y="3255743"/>
            <a:ext cx="1973425" cy="1604900"/>
          </a:xfrm>
          <a:prstGeom prst="rect">
            <a:avLst/>
          </a:prstGeom>
          <a:noFill/>
          <a:ln>
            <a:noFill/>
          </a:ln>
        </p:spPr>
      </p:pic>
      <p:pic>
        <p:nvPicPr>
          <p:cNvPr id="137" name="Google Shape;137;g25291a97294_1_61"/>
          <p:cNvPicPr preferRelativeResize="0"/>
          <p:nvPr/>
        </p:nvPicPr>
        <p:blipFill>
          <a:blip r:embed="rId6">
            <a:alphaModFix/>
          </a:blip>
          <a:stretch>
            <a:fillRect/>
          </a:stretch>
        </p:blipFill>
        <p:spPr>
          <a:xfrm>
            <a:off x="3713775" y="3250850"/>
            <a:ext cx="1973425" cy="1614634"/>
          </a:xfrm>
          <a:prstGeom prst="rect">
            <a:avLst/>
          </a:prstGeom>
          <a:noFill/>
          <a:ln>
            <a:noFill/>
          </a:ln>
        </p:spPr>
      </p:pic>
      <p:pic>
        <p:nvPicPr>
          <p:cNvPr id="138" name="Google Shape;138;g25291a97294_1_61"/>
          <p:cNvPicPr preferRelativeResize="0"/>
          <p:nvPr/>
        </p:nvPicPr>
        <p:blipFill>
          <a:blip r:embed="rId7">
            <a:alphaModFix/>
          </a:blip>
          <a:stretch>
            <a:fillRect/>
          </a:stretch>
        </p:blipFill>
        <p:spPr>
          <a:xfrm>
            <a:off x="6513950" y="3255713"/>
            <a:ext cx="1973425" cy="1604900"/>
          </a:xfrm>
          <a:prstGeom prst="rect">
            <a:avLst/>
          </a:prstGeom>
          <a:noFill/>
          <a:ln>
            <a:noFill/>
          </a:ln>
        </p:spPr>
      </p:pic>
      <p:sp>
        <p:nvSpPr>
          <p:cNvPr id="139" name="Google Shape;139;g25291a97294_1_61"/>
          <p:cNvSpPr txBox="1"/>
          <p:nvPr/>
        </p:nvSpPr>
        <p:spPr>
          <a:xfrm>
            <a:off x="2117375" y="382550"/>
            <a:ext cx="481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latin typeface="Oswald"/>
                <a:ea typeface="Oswald"/>
                <a:cs typeface="Oswald"/>
                <a:sym typeface="Oswald"/>
              </a:rPr>
              <a:t>Reasons to hide Private Wealth</a:t>
            </a:r>
            <a:endParaRPr sz="2800" dirty="0">
              <a:latin typeface="Oswald"/>
              <a:ea typeface="Oswald"/>
              <a:cs typeface="Oswald"/>
              <a:sym typeface="Oswald"/>
            </a:endParaRPr>
          </a:p>
        </p:txBody>
      </p:sp>
      <p:cxnSp>
        <p:nvCxnSpPr>
          <p:cNvPr id="140" name="Google Shape;140;g25291a97294_1_61"/>
          <p:cNvCxnSpPr/>
          <p:nvPr/>
        </p:nvCxnSpPr>
        <p:spPr>
          <a:xfrm rot="10800000" flipH="1">
            <a:off x="2252550" y="957625"/>
            <a:ext cx="4432200" cy="27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311700" y="1811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D75B3F"/>
                </a:solidFill>
                <a:latin typeface="Oswald"/>
                <a:ea typeface="Oswald"/>
                <a:cs typeface="Oswald"/>
                <a:sym typeface="Oswald"/>
              </a:rPr>
              <a:t>Voluntary disclosure scheme </a:t>
            </a:r>
            <a:endParaRPr>
              <a:solidFill>
                <a:srgbClr val="D75B3F"/>
              </a:solidFill>
              <a:latin typeface="Oswald"/>
              <a:ea typeface="Oswald"/>
              <a:cs typeface="Oswald"/>
              <a:sym typeface="Oswald"/>
            </a:endParaRPr>
          </a:p>
        </p:txBody>
      </p:sp>
      <p:sp>
        <p:nvSpPr>
          <p:cNvPr id="146" name="Google Shape;146;p9"/>
          <p:cNvSpPr txBox="1">
            <a:spLocks noGrp="1"/>
          </p:cNvSpPr>
          <p:nvPr>
            <p:ph type="body" idx="1"/>
          </p:nvPr>
        </p:nvSpPr>
        <p:spPr>
          <a:xfrm>
            <a:off x="311700" y="890825"/>
            <a:ext cx="8520600" cy="4086000"/>
          </a:xfrm>
          <a:prstGeom prst="rect">
            <a:avLst/>
          </a:prstGeom>
          <a:noFill/>
          <a:ln>
            <a:noFill/>
          </a:ln>
        </p:spPr>
        <p:txBody>
          <a:bodyPr spcFirstLastPara="1" wrap="square" lIns="91425" tIns="91425" rIns="91425" bIns="91425" anchor="t" anchorCtr="0">
            <a:normAutofit/>
          </a:bodyPr>
          <a:lstStyle/>
          <a:p>
            <a:pPr marL="285750" lvl="0" indent="-305920" algn="l" rtl="0">
              <a:lnSpc>
                <a:spcPct val="115000"/>
              </a:lnSpc>
              <a:spcBef>
                <a:spcPts val="0"/>
              </a:spcBef>
              <a:spcAft>
                <a:spcPts val="0"/>
              </a:spcAft>
              <a:buSzPts val="2118"/>
              <a:buChar char="●"/>
            </a:pPr>
            <a:r>
              <a:rPr lang="en-GB"/>
              <a:t>Individuals can get fines for tax evasion. In theory the fine can amount to 300% of the evaded taxes, but in practice this is generally lower depending on the cooperation of the individual once the tax evasion has been discovered. </a:t>
            </a:r>
            <a:endParaRPr/>
          </a:p>
          <a:p>
            <a:pPr marL="285750" lvl="0" indent="-305920" algn="l" rtl="0">
              <a:lnSpc>
                <a:spcPct val="115000"/>
              </a:lnSpc>
              <a:spcBef>
                <a:spcPts val="1200"/>
              </a:spcBef>
              <a:spcAft>
                <a:spcPts val="0"/>
              </a:spcAft>
              <a:buSzPts val="2118"/>
              <a:buChar char="●"/>
            </a:pPr>
            <a:r>
              <a:rPr lang="en-GB"/>
              <a:t>In 1998-2009 and 2013-2014 there were voluntary disclosure schemes through which individuals could report wealth that they had illegally hidden before without paying a fine for it. </a:t>
            </a:r>
            <a:endParaRPr/>
          </a:p>
          <a:p>
            <a:pPr marL="285750" lvl="0" indent="-305920" algn="l" rtl="0">
              <a:lnSpc>
                <a:spcPct val="115000"/>
              </a:lnSpc>
              <a:spcBef>
                <a:spcPts val="1200"/>
              </a:spcBef>
              <a:spcAft>
                <a:spcPts val="0"/>
              </a:spcAft>
              <a:buSzPts val="2118"/>
              <a:buChar char="●"/>
            </a:pPr>
            <a:r>
              <a:rPr lang="en-GB"/>
              <a:t>In the Netherlands, especially moderately rich people (0.2-10% richest who owned up to €6 million) made use of these voluntary disclosure schemes. In other places like Scandinavia and Colombia, in contrast, mostly the super rich made use of them. What can explain this difference?</a:t>
            </a:r>
            <a:endParaRPr/>
          </a:p>
          <a:p>
            <a:pPr marL="285750" lvl="0" indent="-171450" algn="l" rtl="0">
              <a:lnSpc>
                <a:spcPct val="115000"/>
              </a:lnSpc>
              <a:spcBef>
                <a:spcPts val="1200"/>
              </a:spcBef>
              <a:spcAft>
                <a:spcPts val="1200"/>
              </a:spcAft>
              <a:buSzPts val="2118"/>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311700" y="306050"/>
            <a:ext cx="8520600" cy="91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GB" sz="2300" dirty="0">
                <a:solidFill>
                  <a:srgbClr val="D75B3F"/>
                </a:solidFill>
                <a:latin typeface="Oswald"/>
                <a:ea typeface="Oswald"/>
                <a:cs typeface="Oswald"/>
                <a:sym typeface="Oswald"/>
              </a:rPr>
              <a:t>More automatic exchange of information → Less wealth in tax havens</a:t>
            </a:r>
            <a:endParaRPr sz="2300" dirty="0">
              <a:solidFill>
                <a:srgbClr val="D75B3F"/>
              </a:solidFill>
              <a:latin typeface="Oswald"/>
              <a:ea typeface="Oswald"/>
              <a:cs typeface="Oswald"/>
              <a:sym typeface="Oswald"/>
            </a:endParaRPr>
          </a:p>
        </p:txBody>
      </p:sp>
      <p:sp>
        <p:nvSpPr>
          <p:cNvPr id="152" name="Google Shape;152;p10"/>
          <p:cNvSpPr txBox="1">
            <a:spLocks noGrp="1"/>
          </p:cNvSpPr>
          <p:nvPr>
            <p:ph type="body" idx="1"/>
          </p:nvPr>
        </p:nvSpPr>
        <p:spPr>
          <a:xfrm>
            <a:off x="506825" y="1291950"/>
            <a:ext cx="4596300" cy="3687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b="1" dirty="0">
                <a:latin typeface="Lato"/>
                <a:ea typeface="Lato"/>
                <a:cs typeface="Lato"/>
                <a:sym typeface="Lato"/>
              </a:rPr>
              <a:t>2005-2015: </a:t>
            </a:r>
            <a:br>
              <a:rPr lang="en-GB" b="1" dirty="0">
                <a:latin typeface="Lato"/>
                <a:ea typeface="Lato"/>
                <a:cs typeface="Lato"/>
                <a:sym typeface="Lato"/>
              </a:rPr>
            </a:br>
            <a:r>
              <a:rPr lang="en-GB" b="1" dirty="0">
                <a:latin typeface="Lato"/>
                <a:ea typeface="Lato"/>
                <a:cs typeface="Lato"/>
                <a:sym typeface="Lato"/>
              </a:rPr>
              <a:t>European Union Savings Directive (EUSD)</a:t>
            </a:r>
            <a:endParaRPr b="1" dirty="0">
              <a:latin typeface="Lato"/>
              <a:ea typeface="Lato"/>
              <a:cs typeface="Lato"/>
              <a:sym typeface="Lato"/>
            </a:endParaRPr>
          </a:p>
          <a:p>
            <a:pPr marL="457200" lvl="0" indent="-317500" algn="l" rtl="0">
              <a:lnSpc>
                <a:spcPct val="115000"/>
              </a:lnSpc>
              <a:spcBef>
                <a:spcPts val="1200"/>
              </a:spcBef>
              <a:spcAft>
                <a:spcPts val="0"/>
              </a:spcAft>
              <a:buSzPts val="1400"/>
              <a:buFont typeface="Lato"/>
              <a:buChar char="●"/>
            </a:pPr>
            <a:r>
              <a:rPr lang="en-GB" dirty="0">
                <a:latin typeface="Lato"/>
                <a:ea typeface="Lato"/>
                <a:cs typeface="Lato"/>
                <a:sym typeface="Lato"/>
              </a:rPr>
              <a:t>EU member states had to choose between one of these two options:</a:t>
            </a:r>
            <a:endParaRPr dirty="0">
              <a:latin typeface="Lato"/>
              <a:ea typeface="Lato"/>
              <a:cs typeface="Lato"/>
              <a:sym typeface="Lato"/>
            </a:endParaRPr>
          </a:p>
          <a:p>
            <a:pPr marL="914400" lvl="1" indent="-317500" algn="l" rtl="0">
              <a:lnSpc>
                <a:spcPct val="115000"/>
              </a:lnSpc>
              <a:spcBef>
                <a:spcPts val="1200"/>
              </a:spcBef>
              <a:spcAft>
                <a:spcPts val="0"/>
              </a:spcAft>
              <a:buSzPts val="1400"/>
              <a:buFont typeface="Lato"/>
              <a:buChar char="○"/>
            </a:pPr>
            <a:r>
              <a:rPr lang="en-GB" dirty="0">
                <a:latin typeface="Lato"/>
                <a:ea typeface="Lato"/>
                <a:cs typeface="Lato"/>
                <a:sym typeface="Lato"/>
              </a:rPr>
              <a:t>Automatic exchange of bank accounts to enable other countries to effectively tax its residents.</a:t>
            </a:r>
            <a:endParaRPr dirty="0">
              <a:latin typeface="Lato"/>
              <a:ea typeface="Lato"/>
              <a:cs typeface="Lato"/>
              <a:sym typeface="Lato"/>
            </a:endParaRPr>
          </a:p>
          <a:p>
            <a:pPr marL="914400" lvl="1" indent="-317500" algn="l" rtl="0">
              <a:lnSpc>
                <a:spcPct val="115000"/>
              </a:lnSpc>
              <a:spcBef>
                <a:spcPts val="1200"/>
              </a:spcBef>
              <a:spcAft>
                <a:spcPts val="0"/>
              </a:spcAft>
              <a:buSzPts val="1400"/>
              <a:buFont typeface="Lato"/>
              <a:buChar char="○"/>
            </a:pPr>
            <a:r>
              <a:rPr lang="en-GB" dirty="0">
                <a:latin typeface="Lato"/>
                <a:ea typeface="Lato"/>
                <a:cs typeface="Lato"/>
                <a:sym typeface="Lato"/>
              </a:rPr>
              <a:t>Having a withholding tax on interest and savings incomes on the bank accounts of foreign households. </a:t>
            </a:r>
            <a:endParaRPr dirty="0">
              <a:latin typeface="Lato"/>
              <a:ea typeface="Lato"/>
              <a:cs typeface="Lato"/>
              <a:sym typeface="Lato"/>
            </a:endParaRPr>
          </a:p>
        </p:txBody>
      </p:sp>
      <p:sp>
        <p:nvSpPr>
          <p:cNvPr id="153" name="Google Shape;153;p10"/>
          <p:cNvSpPr txBox="1"/>
          <p:nvPr/>
        </p:nvSpPr>
        <p:spPr>
          <a:xfrm>
            <a:off x="5507100" y="1466300"/>
            <a:ext cx="3636900" cy="303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800" b="1" dirty="0">
                <a:solidFill>
                  <a:schemeClr val="dk2"/>
                </a:solidFill>
                <a:latin typeface="Lato"/>
                <a:ea typeface="Lato"/>
                <a:cs typeface="Lato"/>
                <a:sym typeface="Lato"/>
              </a:rPr>
              <a:t>Shortcomings:</a:t>
            </a:r>
            <a:endParaRPr sz="1800" b="1" dirty="0">
              <a:solidFill>
                <a:schemeClr val="dk2"/>
              </a:solidFill>
              <a:latin typeface="Lato"/>
              <a:ea typeface="Lato"/>
              <a:cs typeface="Lato"/>
              <a:sym typeface="Lato"/>
            </a:endParaRPr>
          </a:p>
          <a:p>
            <a:pPr marL="457200" lvl="0" indent="-342900" algn="l" rtl="0">
              <a:lnSpc>
                <a:spcPct val="115000"/>
              </a:lnSpc>
              <a:spcBef>
                <a:spcPts val="1200"/>
              </a:spcBef>
              <a:spcAft>
                <a:spcPts val="0"/>
              </a:spcAft>
              <a:buClr>
                <a:schemeClr val="dk2"/>
              </a:buClr>
              <a:buSzPts val="1800"/>
              <a:buFont typeface="Lato"/>
              <a:buChar char="●"/>
            </a:pPr>
            <a:r>
              <a:rPr lang="en-GB" dirty="0">
                <a:solidFill>
                  <a:schemeClr val="dk2"/>
                </a:solidFill>
                <a:latin typeface="Lato"/>
                <a:ea typeface="Lato"/>
                <a:cs typeface="Lato"/>
                <a:sym typeface="Lato"/>
              </a:rPr>
              <a:t>Wealth moved to not-participating countries</a:t>
            </a:r>
            <a:endParaRPr dirty="0">
              <a:solidFill>
                <a:schemeClr val="dk2"/>
              </a:solidFill>
              <a:latin typeface="Lato"/>
              <a:ea typeface="Lato"/>
              <a:cs typeface="Lato"/>
              <a:sym typeface="Lato"/>
            </a:endParaRPr>
          </a:p>
          <a:p>
            <a:pPr marL="457200" lvl="0" indent="-342900" algn="l" rtl="0">
              <a:lnSpc>
                <a:spcPct val="115000"/>
              </a:lnSpc>
              <a:spcBef>
                <a:spcPts val="1200"/>
              </a:spcBef>
              <a:spcAft>
                <a:spcPts val="0"/>
              </a:spcAft>
              <a:buClr>
                <a:schemeClr val="dk2"/>
              </a:buClr>
              <a:buSzPts val="1800"/>
              <a:buFont typeface="Lato"/>
              <a:buChar char="●"/>
            </a:pPr>
            <a:r>
              <a:rPr lang="en-GB" dirty="0">
                <a:solidFill>
                  <a:schemeClr val="dk2"/>
                </a:solidFill>
                <a:latin typeface="Lato"/>
                <a:ea typeface="Lato"/>
                <a:cs typeface="Lato"/>
                <a:sym typeface="Lato"/>
              </a:rPr>
              <a:t>Shell companies were founded</a:t>
            </a:r>
            <a:endParaRPr dirty="0">
              <a:solidFill>
                <a:schemeClr val="dk2"/>
              </a:solidFill>
              <a:latin typeface="Lato"/>
              <a:ea typeface="Lato"/>
              <a:cs typeface="Lato"/>
              <a:sym typeface="Lato"/>
            </a:endParaRPr>
          </a:p>
          <a:p>
            <a:pPr marL="457200" lvl="0" indent="-342900" algn="l" rtl="0">
              <a:lnSpc>
                <a:spcPct val="115000"/>
              </a:lnSpc>
              <a:spcBef>
                <a:spcPts val="1200"/>
              </a:spcBef>
              <a:spcAft>
                <a:spcPts val="0"/>
              </a:spcAft>
              <a:buClr>
                <a:schemeClr val="dk2"/>
              </a:buClr>
              <a:buSzPts val="1800"/>
              <a:buFont typeface="Lato"/>
              <a:buChar char="●"/>
            </a:pPr>
            <a:r>
              <a:rPr lang="en-GB" dirty="0">
                <a:solidFill>
                  <a:schemeClr val="dk2"/>
                </a:solidFill>
                <a:latin typeface="Lato"/>
                <a:ea typeface="Lato"/>
                <a:cs typeface="Lato"/>
                <a:sym typeface="Lato"/>
              </a:rPr>
              <a:t>Savings were converted into other forms of wealth like insurance products</a:t>
            </a:r>
            <a:endParaRPr dirty="0">
              <a:solidFill>
                <a:schemeClr val="dk2"/>
              </a:solidFill>
              <a:latin typeface="Lato"/>
              <a:ea typeface="Lato"/>
              <a:cs typeface="Lato"/>
              <a:sym typeface="Lato"/>
            </a:endParaRPr>
          </a:p>
          <a:p>
            <a:pPr marL="0" lvl="0" indent="0" algn="l" rtl="0">
              <a:spcBef>
                <a:spcPts val="12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D75B3F"/>
                </a:solidFill>
                <a:latin typeface="Oswald"/>
                <a:ea typeface="Oswald"/>
                <a:cs typeface="Oswald"/>
                <a:sym typeface="Oswald"/>
              </a:rPr>
              <a:t>2015-today: OECD Common Reporting Standard (CRS)</a:t>
            </a:r>
            <a:br>
              <a:rPr lang="en-GB">
                <a:solidFill>
                  <a:srgbClr val="D75B3F"/>
                </a:solidFill>
                <a:latin typeface="Oswald"/>
                <a:ea typeface="Oswald"/>
                <a:cs typeface="Oswald"/>
                <a:sym typeface="Oswald"/>
              </a:rPr>
            </a:br>
            <a:endParaRPr>
              <a:solidFill>
                <a:srgbClr val="D75B3F"/>
              </a:solidFill>
              <a:latin typeface="Oswald"/>
              <a:ea typeface="Oswald"/>
              <a:cs typeface="Oswald"/>
              <a:sym typeface="Oswald"/>
            </a:endParaRPr>
          </a:p>
        </p:txBody>
      </p:sp>
      <p:sp>
        <p:nvSpPr>
          <p:cNvPr id="159" name="Google Shape;159;p11"/>
          <p:cNvSpPr txBox="1">
            <a:spLocks noGrp="1"/>
          </p:cNvSpPr>
          <p:nvPr>
            <p:ph type="body" idx="1"/>
          </p:nvPr>
        </p:nvSpPr>
        <p:spPr>
          <a:xfrm>
            <a:off x="311700" y="13336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b="1"/>
              <a:t>Improvements:</a:t>
            </a:r>
            <a:endParaRPr b="1"/>
          </a:p>
          <a:p>
            <a:pPr marL="742950" lvl="1" indent="-285750" algn="l" rtl="0">
              <a:lnSpc>
                <a:spcPct val="115000"/>
              </a:lnSpc>
              <a:spcBef>
                <a:spcPts val="1200"/>
              </a:spcBef>
              <a:spcAft>
                <a:spcPts val="0"/>
              </a:spcAft>
              <a:buSzPts val="1400"/>
              <a:buChar char="○"/>
            </a:pPr>
            <a:r>
              <a:rPr lang="en-GB"/>
              <a:t>Obligatory automatic exchange of information</a:t>
            </a:r>
            <a:endParaRPr/>
          </a:p>
          <a:p>
            <a:pPr marL="742950" lvl="1" indent="-285750" algn="l" rtl="0">
              <a:lnSpc>
                <a:spcPct val="115000"/>
              </a:lnSpc>
              <a:spcBef>
                <a:spcPts val="1200"/>
              </a:spcBef>
              <a:spcAft>
                <a:spcPts val="0"/>
              </a:spcAft>
              <a:buSzPts val="1400"/>
              <a:buChar char="○"/>
            </a:pPr>
            <a:r>
              <a:rPr lang="en-GB"/>
              <a:t>More countries participated (including Luxembourg and Switzerland)</a:t>
            </a:r>
            <a:endParaRPr/>
          </a:p>
          <a:p>
            <a:pPr marL="742950" lvl="1" indent="-285750" algn="l" rtl="0">
              <a:lnSpc>
                <a:spcPct val="115000"/>
              </a:lnSpc>
              <a:spcBef>
                <a:spcPts val="1200"/>
              </a:spcBef>
              <a:spcAft>
                <a:spcPts val="0"/>
              </a:spcAft>
              <a:buSzPts val="1400"/>
              <a:buChar char="○"/>
            </a:pPr>
            <a:r>
              <a:rPr lang="en-GB"/>
              <a:t>More types of financial assets, not only savings and interest payments</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r>
              <a:rPr lang="en-GB" b="1"/>
              <a:t>Shortcomings:</a:t>
            </a:r>
            <a:endParaRPr b="1"/>
          </a:p>
          <a:p>
            <a:pPr marL="742950" lvl="1" indent="-285750" algn="l" rtl="0">
              <a:lnSpc>
                <a:spcPct val="115000"/>
              </a:lnSpc>
              <a:spcBef>
                <a:spcPts val="1200"/>
              </a:spcBef>
              <a:spcAft>
                <a:spcPts val="0"/>
              </a:spcAft>
              <a:buSzPts val="1400"/>
              <a:buChar char="○"/>
            </a:pPr>
            <a:r>
              <a:rPr lang="en-GB"/>
              <a:t>Financial assets are converted into real estate assets as these are not included</a:t>
            </a:r>
            <a:endParaRPr/>
          </a:p>
          <a:p>
            <a:pPr marL="457200" lvl="0" indent="-228600" algn="l" rtl="0">
              <a:lnSpc>
                <a:spcPct val="115000"/>
              </a:lnSpc>
              <a:spcBef>
                <a:spcPts val="120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3991428" y="0"/>
            <a:ext cx="4840871" cy="195942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000">
                <a:solidFill>
                  <a:srgbClr val="D75B3F"/>
                </a:solidFill>
                <a:latin typeface="Oswald"/>
                <a:ea typeface="Oswald"/>
                <a:cs typeface="Oswald"/>
                <a:sym typeface="Oswald"/>
              </a:rPr>
              <a:t>Taxing corporate profits</a:t>
            </a:r>
            <a:br>
              <a:rPr lang="en-GB"/>
            </a:br>
            <a:br>
              <a:rPr lang="en-GB" sz="1400"/>
            </a:br>
            <a:r>
              <a:rPr lang="en-GB" sz="1800">
                <a:latin typeface="Lato"/>
                <a:ea typeface="Lato"/>
                <a:cs typeface="Lato"/>
                <a:sym typeface="Lato"/>
              </a:rPr>
              <a:t>1923: The introduction of the corporate income tax led to concerns of double taxation of profits → League of Nations appointed a committee to solve this problem</a:t>
            </a:r>
            <a:endParaRPr sz="2000">
              <a:latin typeface="Lato"/>
              <a:ea typeface="Lato"/>
              <a:cs typeface="Lato"/>
              <a:sym typeface="Lato"/>
            </a:endParaRPr>
          </a:p>
        </p:txBody>
      </p:sp>
      <p:pic>
        <p:nvPicPr>
          <p:cNvPr id="165" name="Google Shape;165;p12" descr="1) - Economic and financial section &gt; Report on double taxation - League of  Nations - National Library of Scotland"/>
          <p:cNvPicPr preferRelativeResize="0"/>
          <p:nvPr/>
        </p:nvPicPr>
        <p:blipFill rotWithShape="1">
          <a:blip r:embed="rId3">
            <a:alphaModFix/>
          </a:blip>
          <a:srcRect r="1904"/>
          <a:stretch/>
        </p:blipFill>
        <p:spPr>
          <a:xfrm>
            <a:off x="-29027" y="-39716"/>
            <a:ext cx="3788227" cy="5183216"/>
          </a:xfrm>
          <a:prstGeom prst="rect">
            <a:avLst/>
          </a:prstGeom>
          <a:noFill/>
          <a:ln>
            <a:noFill/>
          </a:ln>
        </p:spPr>
      </p:pic>
      <p:pic>
        <p:nvPicPr>
          <p:cNvPr id="166" name="Google Shape;166;p12" descr="BBC Radio 4 - Things We Forgot to Remember, Series 4, The League of Nations"/>
          <p:cNvPicPr preferRelativeResize="0"/>
          <p:nvPr/>
        </p:nvPicPr>
        <p:blipFill rotWithShape="1">
          <a:blip r:embed="rId4">
            <a:alphaModFix/>
          </a:blip>
          <a:srcRect/>
          <a:stretch/>
        </p:blipFill>
        <p:spPr>
          <a:xfrm>
            <a:off x="3759200" y="2114551"/>
            <a:ext cx="5384799" cy="3028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
        <p:cNvGrpSpPr/>
        <p:nvPr/>
      </p:nvGrpSpPr>
      <p:grpSpPr>
        <a:xfrm>
          <a:off x="0" y="0"/>
          <a:ext cx="0" cy="0"/>
          <a:chOff x="0" y="0"/>
          <a:chExt cx="0" cy="0"/>
        </a:xfrm>
      </p:grpSpPr>
      <p:pic>
        <p:nvPicPr>
          <p:cNvPr id="171" name="Google Shape;171;g25291a97294_1_181"/>
          <p:cNvPicPr preferRelativeResize="0"/>
          <p:nvPr/>
        </p:nvPicPr>
        <p:blipFill>
          <a:blip r:embed="rId3">
            <a:alphaModFix/>
          </a:blip>
          <a:stretch>
            <a:fillRect/>
          </a:stretch>
        </p:blipFill>
        <p:spPr>
          <a:xfrm>
            <a:off x="518858" y="1640425"/>
            <a:ext cx="2081775" cy="3266025"/>
          </a:xfrm>
          <a:prstGeom prst="rect">
            <a:avLst/>
          </a:prstGeom>
          <a:noFill/>
          <a:ln>
            <a:noFill/>
          </a:ln>
        </p:spPr>
      </p:pic>
      <p:pic>
        <p:nvPicPr>
          <p:cNvPr id="172" name="Google Shape;172;g25291a97294_1_181"/>
          <p:cNvPicPr preferRelativeResize="0"/>
          <p:nvPr/>
        </p:nvPicPr>
        <p:blipFill>
          <a:blip r:embed="rId4">
            <a:alphaModFix/>
          </a:blip>
          <a:stretch>
            <a:fillRect/>
          </a:stretch>
        </p:blipFill>
        <p:spPr>
          <a:xfrm>
            <a:off x="3577446" y="1640425"/>
            <a:ext cx="2081775" cy="3266025"/>
          </a:xfrm>
          <a:prstGeom prst="rect">
            <a:avLst/>
          </a:prstGeom>
          <a:noFill/>
          <a:ln>
            <a:noFill/>
          </a:ln>
        </p:spPr>
      </p:pic>
      <p:pic>
        <p:nvPicPr>
          <p:cNvPr id="173" name="Google Shape;173;g25291a97294_1_181"/>
          <p:cNvPicPr preferRelativeResize="0"/>
          <p:nvPr/>
        </p:nvPicPr>
        <p:blipFill>
          <a:blip r:embed="rId5">
            <a:alphaModFix/>
          </a:blip>
          <a:stretch>
            <a:fillRect/>
          </a:stretch>
        </p:blipFill>
        <p:spPr>
          <a:xfrm>
            <a:off x="6636033" y="1640436"/>
            <a:ext cx="2081775" cy="3266015"/>
          </a:xfrm>
          <a:prstGeom prst="rect">
            <a:avLst/>
          </a:prstGeom>
          <a:noFill/>
          <a:ln>
            <a:noFill/>
          </a:ln>
        </p:spPr>
      </p:pic>
      <p:sp>
        <p:nvSpPr>
          <p:cNvPr id="174" name="Google Shape;174;g25291a97294_1_181"/>
          <p:cNvSpPr txBox="1"/>
          <p:nvPr/>
        </p:nvSpPr>
        <p:spPr>
          <a:xfrm>
            <a:off x="2200038" y="359800"/>
            <a:ext cx="4836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b="1" dirty="0">
                <a:solidFill>
                  <a:srgbClr val="2E2E2E"/>
                </a:solidFill>
                <a:latin typeface="Oswald"/>
                <a:ea typeface="Oswald"/>
                <a:cs typeface="Oswald"/>
                <a:sym typeface="Oswald"/>
              </a:rPr>
              <a:t>THE THREE PILLARS OF INTERNATIONAL TAXATION</a:t>
            </a:r>
            <a:endParaRPr sz="3100" dirty="0">
              <a:latin typeface="Oswald"/>
              <a:ea typeface="Oswald"/>
              <a:cs typeface="Oswald"/>
              <a:sym typeface="Oswald"/>
            </a:endParaRPr>
          </a:p>
        </p:txBody>
      </p:sp>
      <p:pic>
        <p:nvPicPr>
          <p:cNvPr id="175" name="Google Shape;175;g25291a97294_1_181"/>
          <p:cNvPicPr preferRelativeResize="0"/>
          <p:nvPr/>
        </p:nvPicPr>
        <p:blipFill>
          <a:blip r:embed="rId6">
            <a:alphaModFix/>
          </a:blip>
          <a:stretch>
            <a:fillRect/>
          </a:stretch>
        </p:blipFill>
        <p:spPr>
          <a:xfrm>
            <a:off x="7522544" y="2417382"/>
            <a:ext cx="308725" cy="308725"/>
          </a:xfrm>
          <a:prstGeom prst="rect">
            <a:avLst/>
          </a:prstGeom>
          <a:noFill/>
          <a:ln>
            <a:noFill/>
          </a:ln>
        </p:spPr>
      </p:pic>
      <p:pic>
        <p:nvPicPr>
          <p:cNvPr id="176" name="Google Shape;176;g25291a97294_1_181"/>
          <p:cNvPicPr preferRelativeResize="0"/>
          <p:nvPr/>
        </p:nvPicPr>
        <p:blipFill>
          <a:blip r:embed="rId7">
            <a:alphaModFix/>
          </a:blip>
          <a:stretch>
            <a:fillRect/>
          </a:stretch>
        </p:blipFill>
        <p:spPr>
          <a:xfrm>
            <a:off x="1332400" y="2613525"/>
            <a:ext cx="454675" cy="454675"/>
          </a:xfrm>
          <a:prstGeom prst="rect">
            <a:avLst/>
          </a:prstGeom>
          <a:noFill/>
          <a:ln>
            <a:noFill/>
          </a:ln>
        </p:spPr>
      </p:pic>
      <p:pic>
        <p:nvPicPr>
          <p:cNvPr id="177" name="Google Shape;177;g25291a97294_1_181"/>
          <p:cNvPicPr preferRelativeResize="0"/>
          <p:nvPr/>
        </p:nvPicPr>
        <p:blipFill>
          <a:blip r:embed="rId8">
            <a:alphaModFix/>
          </a:blip>
          <a:stretch>
            <a:fillRect/>
          </a:stretch>
        </p:blipFill>
        <p:spPr>
          <a:xfrm>
            <a:off x="4410400" y="2363825"/>
            <a:ext cx="415850" cy="41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pic>
        <p:nvPicPr>
          <p:cNvPr id="182" name="Google Shape;182;g255dfe6609b_0_12"/>
          <p:cNvPicPr preferRelativeResize="0"/>
          <p:nvPr/>
        </p:nvPicPr>
        <p:blipFill rotWithShape="1">
          <a:blip r:embed="rId3">
            <a:alphaModFix/>
          </a:blip>
          <a:srcRect/>
          <a:stretch/>
        </p:blipFill>
        <p:spPr>
          <a:xfrm>
            <a:off x="1227832" y="0"/>
            <a:ext cx="6688336"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6"/>
        <p:cNvGrpSpPr/>
        <p:nvPr/>
      </p:nvGrpSpPr>
      <p:grpSpPr>
        <a:xfrm>
          <a:off x="0" y="0"/>
          <a:ext cx="0" cy="0"/>
          <a:chOff x="0" y="0"/>
          <a:chExt cx="0" cy="0"/>
        </a:xfrm>
      </p:grpSpPr>
      <p:pic>
        <p:nvPicPr>
          <p:cNvPr id="187" name="Google Shape;187;p15"/>
          <p:cNvPicPr preferRelativeResize="0"/>
          <p:nvPr/>
        </p:nvPicPr>
        <p:blipFill rotWithShape="1">
          <a:blip r:embed="rId3">
            <a:alphaModFix/>
          </a:blip>
          <a:srcRect r="2210"/>
          <a:stretch/>
        </p:blipFill>
        <p:spPr>
          <a:xfrm>
            <a:off x="4359500" y="125425"/>
            <a:ext cx="4784500" cy="4892650"/>
          </a:xfrm>
          <a:prstGeom prst="rect">
            <a:avLst/>
          </a:prstGeom>
          <a:noFill/>
          <a:ln>
            <a:noFill/>
          </a:ln>
        </p:spPr>
      </p:pic>
      <p:sp>
        <p:nvSpPr>
          <p:cNvPr id="188" name="Google Shape;188;p15"/>
          <p:cNvSpPr txBox="1">
            <a:spLocks noGrp="1"/>
          </p:cNvSpPr>
          <p:nvPr>
            <p:ph type="title"/>
          </p:nvPr>
        </p:nvSpPr>
        <p:spPr>
          <a:xfrm>
            <a:off x="311700" y="250864"/>
            <a:ext cx="6234300" cy="901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95890"/>
              <a:buNone/>
            </a:pPr>
            <a:r>
              <a:rPr lang="en-GB" sz="3244">
                <a:solidFill>
                  <a:srgbClr val="D75B3F"/>
                </a:solidFill>
                <a:latin typeface="Oswald"/>
                <a:ea typeface="Oswald"/>
                <a:cs typeface="Oswald"/>
                <a:sym typeface="Oswald"/>
              </a:rPr>
              <a:t>Problems with bilateral agreements</a:t>
            </a:r>
            <a:endParaRPr/>
          </a:p>
          <a:p>
            <a:pPr marL="0" lvl="0" indent="0" algn="l" rtl="0">
              <a:lnSpc>
                <a:spcPct val="100000"/>
              </a:lnSpc>
              <a:spcBef>
                <a:spcPts val="0"/>
              </a:spcBef>
              <a:spcAft>
                <a:spcPts val="0"/>
              </a:spcAft>
              <a:buSzPct val="111111"/>
              <a:buNone/>
            </a:pPr>
            <a:endParaRPr/>
          </a:p>
        </p:txBody>
      </p:sp>
      <p:sp>
        <p:nvSpPr>
          <p:cNvPr id="189" name="Google Shape;189;p15"/>
          <p:cNvSpPr txBox="1">
            <a:spLocks noGrp="1"/>
          </p:cNvSpPr>
          <p:nvPr>
            <p:ph type="body" idx="1"/>
          </p:nvPr>
        </p:nvSpPr>
        <p:spPr>
          <a:xfrm>
            <a:off x="407200" y="1230300"/>
            <a:ext cx="4060800" cy="208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b="1"/>
              <a:t>Treaty shopping:</a:t>
            </a:r>
            <a:r>
              <a:rPr lang="en-GB"/>
              <a:t> The bilateral agreements form a web of inconstant rules. This creates the opportunity for multinational corporations to exploit these inconsistencies by treaty shopping to avoid taxes. </a:t>
            </a:r>
            <a:endParaRPr/>
          </a:p>
        </p:txBody>
      </p:sp>
      <p:pic>
        <p:nvPicPr>
          <p:cNvPr id="190" name="Google Shape;190;p15"/>
          <p:cNvPicPr preferRelativeResize="0"/>
          <p:nvPr/>
        </p:nvPicPr>
        <p:blipFill>
          <a:blip r:embed="rId4">
            <a:alphaModFix/>
          </a:blip>
          <a:stretch>
            <a:fillRect/>
          </a:stretch>
        </p:blipFill>
        <p:spPr>
          <a:xfrm>
            <a:off x="4062025" y="949376"/>
            <a:ext cx="405975" cy="40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385125" y="334850"/>
            <a:ext cx="2370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320">
                <a:solidFill>
                  <a:srgbClr val="D75B3F"/>
                </a:solidFill>
                <a:latin typeface="Oswald"/>
                <a:ea typeface="Oswald"/>
                <a:cs typeface="Oswald"/>
                <a:sym typeface="Oswald"/>
              </a:rPr>
              <a:t>Overview</a:t>
            </a:r>
            <a:endParaRPr sz="3320">
              <a:solidFill>
                <a:srgbClr val="D75B3F"/>
              </a:solidFill>
              <a:latin typeface="Oswald"/>
              <a:ea typeface="Oswald"/>
              <a:cs typeface="Oswald"/>
              <a:sym typeface="Oswald"/>
            </a:endParaRPr>
          </a:p>
        </p:txBody>
      </p:sp>
      <p:sp>
        <p:nvSpPr>
          <p:cNvPr id="64" name="Google Shape;64;p4"/>
          <p:cNvSpPr txBox="1">
            <a:spLocks noGrp="1"/>
          </p:cNvSpPr>
          <p:nvPr>
            <p:ph type="body" idx="1"/>
          </p:nvPr>
        </p:nvSpPr>
        <p:spPr>
          <a:xfrm>
            <a:off x="311700" y="1152475"/>
            <a:ext cx="6924000" cy="3416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Font typeface="Lato"/>
              <a:buAutoNum type="arabicPeriod"/>
            </a:pPr>
            <a:r>
              <a:rPr lang="en-GB" sz="1700" dirty="0">
                <a:latin typeface="Lato"/>
                <a:ea typeface="Lato"/>
                <a:cs typeface="Lato"/>
                <a:sym typeface="Lato"/>
              </a:rPr>
              <a:t>Introduction</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Opening explanation</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Quiz</a:t>
            </a:r>
            <a:endParaRPr sz="1700" dirty="0">
              <a:latin typeface="Lato"/>
              <a:ea typeface="Lato"/>
              <a:cs typeface="Lato"/>
              <a:sym typeface="Lato"/>
            </a:endParaRPr>
          </a:p>
          <a:p>
            <a:pPr marL="457200" lvl="0" indent="-336550" algn="l" rtl="0">
              <a:lnSpc>
                <a:spcPct val="115000"/>
              </a:lnSpc>
              <a:spcBef>
                <a:spcPts val="0"/>
              </a:spcBef>
              <a:spcAft>
                <a:spcPts val="0"/>
              </a:spcAft>
              <a:buSzPts val="1700"/>
              <a:buFont typeface="Lato"/>
              <a:buAutoNum type="arabicPeriod"/>
            </a:pPr>
            <a:r>
              <a:rPr lang="en-GB" sz="1700" dirty="0">
                <a:latin typeface="Lato"/>
                <a:ea typeface="Lato"/>
                <a:cs typeface="Lato"/>
                <a:sym typeface="Lato"/>
              </a:rPr>
              <a:t>Taxing private wealth</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International: Zucman (2014)</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The Netherlands: </a:t>
            </a:r>
            <a:r>
              <a:rPr lang="en-GB" sz="1700" dirty="0" err="1">
                <a:latin typeface="Lato"/>
                <a:ea typeface="Lato"/>
                <a:cs typeface="Lato"/>
                <a:sym typeface="Lato"/>
              </a:rPr>
              <a:t>Leenders</a:t>
            </a:r>
            <a:r>
              <a:rPr lang="en-GB" sz="1700" dirty="0">
                <a:latin typeface="Lato"/>
                <a:ea typeface="Lato"/>
                <a:cs typeface="Lato"/>
                <a:sym typeface="Lato"/>
              </a:rPr>
              <a:t> &amp; </a:t>
            </a:r>
            <a:r>
              <a:rPr lang="en-GB" sz="1700" dirty="0" err="1">
                <a:latin typeface="Lato"/>
                <a:ea typeface="Lato"/>
                <a:cs typeface="Lato"/>
                <a:sym typeface="Lato"/>
              </a:rPr>
              <a:t>Lejour</a:t>
            </a:r>
            <a:r>
              <a:rPr lang="en-GB" sz="1700" dirty="0">
                <a:latin typeface="Lato"/>
                <a:ea typeface="Lato"/>
                <a:cs typeface="Lato"/>
                <a:sym typeface="Lato"/>
              </a:rPr>
              <a:t> (2023)</a:t>
            </a:r>
            <a:endParaRPr sz="1700" dirty="0">
              <a:latin typeface="Lato"/>
              <a:ea typeface="Lato"/>
              <a:cs typeface="Lato"/>
              <a:sym typeface="Lato"/>
            </a:endParaRPr>
          </a:p>
          <a:p>
            <a:pPr marL="457200" lvl="0" indent="-336550" algn="l" rtl="0">
              <a:lnSpc>
                <a:spcPct val="115000"/>
              </a:lnSpc>
              <a:spcBef>
                <a:spcPts val="0"/>
              </a:spcBef>
              <a:spcAft>
                <a:spcPts val="0"/>
              </a:spcAft>
              <a:buSzPts val="1700"/>
              <a:buFont typeface="Lato"/>
              <a:buAutoNum type="arabicPeriod"/>
            </a:pPr>
            <a:r>
              <a:rPr lang="en-GB" sz="1700" dirty="0">
                <a:latin typeface="Lato"/>
                <a:ea typeface="Lato"/>
                <a:cs typeface="Lato"/>
                <a:sym typeface="Lato"/>
              </a:rPr>
              <a:t>Taxing corporate profits</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International: Zucman (2014)</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Exercise 1: Find the missing profits</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The Netherlands: </a:t>
            </a:r>
            <a:r>
              <a:rPr lang="en-GB" sz="1700" dirty="0" err="1">
                <a:latin typeface="Lato"/>
                <a:ea typeface="Lato"/>
                <a:cs typeface="Lato"/>
                <a:sym typeface="Lato"/>
              </a:rPr>
              <a:t>Vleggeert</a:t>
            </a:r>
            <a:r>
              <a:rPr lang="en-GB" sz="1700" dirty="0">
                <a:latin typeface="Lato"/>
                <a:ea typeface="Lato"/>
                <a:cs typeface="Lato"/>
                <a:sym typeface="Lato"/>
              </a:rPr>
              <a:t> &amp; </a:t>
            </a:r>
            <a:r>
              <a:rPr lang="en-GB" sz="1700" dirty="0" err="1">
                <a:latin typeface="Lato"/>
                <a:ea typeface="Lato"/>
                <a:cs typeface="Lato"/>
                <a:sym typeface="Lato"/>
              </a:rPr>
              <a:t>Vording</a:t>
            </a:r>
            <a:r>
              <a:rPr lang="en-GB" sz="1700" dirty="0">
                <a:latin typeface="Lato"/>
                <a:ea typeface="Lato"/>
                <a:cs typeface="Lato"/>
                <a:sym typeface="Lato"/>
              </a:rPr>
              <a:t> (2019)</a:t>
            </a:r>
            <a:endParaRPr sz="1700" dirty="0">
              <a:latin typeface="Lato"/>
              <a:ea typeface="Lato"/>
              <a:cs typeface="Lato"/>
              <a:sym typeface="Lato"/>
            </a:endParaRPr>
          </a:p>
          <a:p>
            <a:pPr marL="914400" lvl="1" indent="-336550" algn="l" rtl="0">
              <a:lnSpc>
                <a:spcPct val="115000"/>
              </a:lnSpc>
              <a:spcBef>
                <a:spcPts val="0"/>
              </a:spcBef>
              <a:spcAft>
                <a:spcPts val="0"/>
              </a:spcAft>
              <a:buSzPts val="1700"/>
              <a:buFont typeface="Lato"/>
              <a:buChar char="○"/>
            </a:pPr>
            <a:r>
              <a:rPr lang="en-GB" sz="1700" dirty="0">
                <a:latin typeface="Lato"/>
                <a:ea typeface="Lato"/>
                <a:cs typeface="Lato"/>
                <a:sym typeface="Lato"/>
              </a:rPr>
              <a:t>Exercise 2: Power mapping</a:t>
            </a:r>
            <a:endParaRPr sz="1700" dirty="0">
              <a:latin typeface="Lato"/>
              <a:ea typeface="Lato"/>
              <a:cs typeface="Lato"/>
              <a:sym typeface="Lato"/>
            </a:endParaRPr>
          </a:p>
          <a:p>
            <a:pPr marL="457200" lvl="0" indent="-336550" algn="l" rtl="0">
              <a:lnSpc>
                <a:spcPct val="115000"/>
              </a:lnSpc>
              <a:spcBef>
                <a:spcPts val="0"/>
              </a:spcBef>
              <a:spcAft>
                <a:spcPts val="0"/>
              </a:spcAft>
              <a:buSzPts val="1700"/>
              <a:buFont typeface="Lato"/>
              <a:buAutoNum type="arabicPeriod"/>
            </a:pPr>
            <a:r>
              <a:rPr lang="en-GB" sz="1700" dirty="0">
                <a:latin typeface="Lato"/>
                <a:ea typeface="Lato"/>
                <a:cs typeface="Lato"/>
                <a:sym typeface="Lato"/>
              </a:rPr>
              <a:t>Wrap up</a:t>
            </a:r>
            <a:endParaRPr sz="1700" dirty="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4"/>
        <p:cNvGrpSpPr/>
        <p:nvPr/>
      </p:nvGrpSpPr>
      <p:grpSpPr>
        <a:xfrm>
          <a:off x="0" y="0"/>
          <a:ext cx="0" cy="0"/>
          <a:chOff x="0" y="0"/>
          <a:chExt cx="0" cy="0"/>
        </a:xfrm>
      </p:grpSpPr>
      <p:sp>
        <p:nvSpPr>
          <p:cNvPr id="195" name="Google Shape;195;g2531edd772f_0_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Arial"/>
              <a:buNone/>
            </a:pPr>
            <a:r>
              <a:rPr lang="en-GB" sz="3000" dirty="0">
                <a:solidFill>
                  <a:srgbClr val="D75B3F"/>
                </a:solidFill>
                <a:latin typeface="Oswald"/>
                <a:ea typeface="Oswald"/>
                <a:cs typeface="Oswald"/>
                <a:sym typeface="Oswald"/>
              </a:rPr>
              <a:t>Problems with arm’s length pricing</a:t>
            </a:r>
            <a:r>
              <a:rPr lang="en-GB" sz="3000" dirty="0"/>
              <a:t> </a:t>
            </a:r>
            <a:endParaRPr sz="3000" dirty="0"/>
          </a:p>
          <a:p>
            <a:pPr marL="0" lvl="0" indent="0" algn="l" rtl="0">
              <a:lnSpc>
                <a:spcPct val="100000"/>
              </a:lnSpc>
              <a:spcBef>
                <a:spcPts val="0"/>
              </a:spcBef>
              <a:spcAft>
                <a:spcPts val="0"/>
              </a:spcAft>
              <a:buSzPct val="39285"/>
              <a:buNone/>
            </a:pPr>
            <a:endParaRPr dirty="0">
              <a:solidFill>
                <a:srgbClr val="D75B3F"/>
              </a:solidFill>
              <a:latin typeface="Oswald"/>
              <a:ea typeface="Oswald"/>
              <a:cs typeface="Oswald"/>
              <a:sym typeface="Oswald"/>
            </a:endParaRPr>
          </a:p>
        </p:txBody>
      </p:sp>
      <p:sp>
        <p:nvSpPr>
          <p:cNvPr id="197" name="Google Shape;197;g2531edd772f_0_63"/>
          <p:cNvSpPr txBox="1">
            <a:spLocks noGrp="1"/>
          </p:cNvSpPr>
          <p:nvPr>
            <p:ph type="body" idx="1"/>
          </p:nvPr>
        </p:nvSpPr>
        <p:spPr>
          <a:xfrm>
            <a:off x="521850" y="1488325"/>
            <a:ext cx="3403500" cy="3080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GB" b="1">
                <a:solidFill>
                  <a:schemeClr val="lt1"/>
                </a:solidFill>
                <a:latin typeface="Lato"/>
                <a:ea typeface="Lato"/>
                <a:cs typeface="Lato"/>
                <a:sym typeface="Lato"/>
              </a:rPr>
              <a:t> </a:t>
            </a:r>
            <a:r>
              <a:rPr lang="en-GB" b="1">
                <a:solidFill>
                  <a:srgbClr val="595959"/>
                </a:solidFill>
                <a:latin typeface="Lato"/>
                <a:ea typeface="Lato"/>
                <a:cs typeface="Lato"/>
                <a:sym typeface="Lato"/>
              </a:rPr>
              <a:t>          Transfer mispricing</a:t>
            </a:r>
            <a:endParaRPr b="1">
              <a:solidFill>
                <a:srgbClr val="595959"/>
              </a:solidFill>
              <a:latin typeface="Lato"/>
              <a:ea typeface="Lato"/>
              <a:cs typeface="Lato"/>
              <a:sym typeface="Lato"/>
            </a:endParaRPr>
          </a:p>
          <a:p>
            <a:pPr marL="0" lvl="0" indent="0" algn="l" rtl="0">
              <a:lnSpc>
                <a:spcPct val="115000"/>
              </a:lnSpc>
              <a:spcBef>
                <a:spcPts val="0"/>
              </a:spcBef>
              <a:spcAft>
                <a:spcPts val="0"/>
              </a:spcAft>
              <a:buNone/>
            </a:pPr>
            <a:endParaRPr b="1">
              <a:solidFill>
                <a:schemeClr val="lt1"/>
              </a:solidFill>
              <a:latin typeface="Lato"/>
              <a:ea typeface="Lato"/>
              <a:cs typeface="Lato"/>
              <a:sym typeface="Lato"/>
            </a:endParaRPr>
          </a:p>
          <a:p>
            <a:pPr marL="0" lvl="0" indent="0" algn="l" rtl="0">
              <a:lnSpc>
                <a:spcPct val="115000"/>
              </a:lnSpc>
              <a:spcBef>
                <a:spcPts val="0"/>
              </a:spcBef>
              <a:spcAft>
                <a:spcPts val="0"/>
              </a:spcAft>
              <a:buNone/>
            </a:pPr>
            <a:r>
              <a:rPr lang="en-GB">
                <a:solidFill>
                  <a:srgbClr val="595959"/>
                </a:solidFill>
                <a:latin typeface="Lato"/>
                <a:ea typeface="Lato"/>
                <a:cs typeface="Lato"/>
                <a:sym typeface="Lato"/>
              </a:rPr>
              <a:t>The issues raised by treaty shopping are compounded by the growing ability of multinational firms to choose the location of their profits, and thus exploit treaty inconsistencies, irrespective of where they produce or sell.</a:t>
            </a:r>
            <a:endParaRPr>
              <a:solidFill>
                <a:srgbClr val="595959"/>
              </a:solidFill>
              <a:latin typeface="Lato"/>
              <a:ea typeface="Lato"/>
              <a:cs typeface="Lato"/>
              <a:sym typeface="Lato"/>
            </a:endParaRPr>
          </a:p>
        </p:txBody>
      </p:sp>
      <p:sp>
        <p:nvSpPr>
          <p:cNvPr id="198" name="Google Shape;198;g2531edd772f_0_63"/>
          <p:cNvSpPr/>
          <p:nvPr/>
        </p:nvSpPr>
        <p:spPr>
          <a:xfrm>
            <a:off x="311700" y="1372563"/>
            <a:ext cx="3555900" cy="3560100"/>
          </a:xfrm>
          <a:prstGeom prst="roundRect">
            <a:avLst>
              <a:gd name="adj" fmla="val 16667"/>
            </a:avLst>
          </a:prstGeom>
          <a:noFill/>
          <a:ln w="38100" cap="flat" cmpd="sng">
            <a:solidFill>
              <a:srgbClr val="D75B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g2531edd772f_0_63"/>
          <p:cNvPicPr preferRelativeResize="0"/>
          <p:nvPr/>
        </p:nvPicPr>
        <p:blipFill>
          <a:blip r:embed="rId3">
            <a:alphaModFix/>
          </a:blip>
          <a:stretch>
            <a:fillRect/>
          </a:stretch>
        </p:blipFill>
        <p:spPr>
          <a:xfrm>
            <a:off x="4222149" y="1665125"/>
            <a:ext cx="4411901" cy="2832524"/>
          </a:xfrm>
          <a:prstGeom prst="rect">
            <a:avLst/>
          </a:prstGeom>
          <a:noFill/>
          <a:ln w="19050" cap="flat" cmpd="sng">
            <a:solidFill>
              <a:srgbClr val="595959"/>
            </a:solidFill>
            <a:prstDash val="solid"/>
            <a:round/>
            <a:headEnd type="none" w="sm" len="sm"/>
            <a:tailEnd type="none" w="sm" len="sm"/>
          </a:ln>
        </p:spPr>
      </p:pic>
      <p:pic>
        <p:nvPicPr>
          <p:cNvPr id="200" name="Google Shape;200;g2531edd772f_0_63"/>
          <p:cNvPicPr preferRelativeResize="0"/>
          <p:nvPr/>
        </p:nvPicPr>
        <p:blipFill>
          <a:blip r:embed="rId4">
            <a:alphaModFix/>
          </a:blip>
          <a:stretch>
            <a:fillRect/>
          </a:stretch>
        </p:blipFill>
        <p:spPr>
          <a:xfrm rot="1316421">
            <a:off x="6956674" y="194487"/>
            <a:ext cx="1291350" cy="1291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
        <p:cNvGrpSpPr/>
        <p:nvPr/>
      </p:nvGrpSpPr>
      <p:grpSpPr>
        <a:xfrm>
          <a:off x="0" y="0"/>
          <a:ext cx="0" cy="0"/>
          <a:chOff x="0" y="0"/>
          <a:chExt cx="0" cy="0"/>
        </a:xfrm>
      </p:grpSpPr>
      <p:pic>
        <p:nvPicPr>
          <p:cNvPr id="205" name="Google Shape;205;p17"/>
          <p:cNvPicPr preferRelativeResize="0"/>
          <p:nvPr/>
        </p:nvPicPr>
        <p:blipFill>
          <a:blip r:embed="rId3">
            <a:alphaModFix/>
          </a:blip>
          <a:stretch>
            <a:fillRect/>
          </a:stretch>
        </p:blipFill>
        <p:spPr>
          <a:xfrm>
            <a:off x="6459175" y="1636900"/>
            <a:ext cx="2481625" cy="3451149"/>
          </a:xfrm>
          <a:prstGeom prst="rect">
            <a:avLst/>
          </a:prstGeom>
          <a:noFill/>
          <a:ln>
            <a:noFill/>
          </a:ln>
        </p:spPr>
      </p:pic>
      <p:sp>
        <p:nvSpPr>
          <p:cNvPr id="206" name="Google Shape;206;p17"/>
          <p:cNvSpPr txBox="1">
            <a:spLocks noGrp="1"/>
          </p:cNvSpPr>
          <p:nvPr>
            <p:ph type="title"/>
          </p:nvPr>
        </p:nvSpPr>
        <p:spPr>
          <a:xfrm>
            <a:off x="236975" y="352306"/>
            <a:ext cx="5878500" cy="901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GB" sz="3200" dirty="0">
                <a:solidFill>
                  <a:srgbClr val="D75B3F"/>
                </a:solidFill>
                <a:latin typeface="Oswald"/>
                <a:ea typeface="Oswald"/>
                <a:cs typeface="Oswald"/>
                <a:sym typeface="Oswald"/>
              </a:rPr>
              <a:t>Problems with source-based taxation</a:t>
            </a:r>
            <a:endParaRPr sz="3200" dirty="0">
              <a:solidFill>
                <a:srgbClr val="D75B3F"/>
              </a:solidFill>
              <a:latin typeface="Oswald"/>
              <a:ea typeface="Oswald"/>
              <a:cs typeface="Oswald"/>
              <a:sym typeface="Oswald"/>
            </a:endParaRPr>
          </a:p>
        </p:txBody>
      </p:sp>
      <p:sp>
        <p:nvSpPr>
          <p:cNvPr id="207" name="Google Shape;207;p17"/>
          <p:cNvSpPr txBox="1">
            <a:spLocks noGrp="1"/>
          </p:cNvSpPr>
          <p:nvPr>
            <p:ph type="body" idx="1"/>
          </p:nvPr>
        </p:nvSpPr>
        <p:spPr>
          <a:xfrm>
            <a:off x="236975" y="1654275"/>
            <a:ext cx="61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GB" sz="2400" dirty="0">
                <a:latin typeface="Lato"/>
                <a:ea typeface="Lato"/>
                <a:cs typeface="Lato"/>
                <a:sym typeface="Lato"/>
              </a:rPr>
              <a:t>Two types of inefficiencies:</a:t>
            </a:r>
            <a:endParaRPr sz="2400" dirty="0">
              <a:latin typeface="Lato"/>
              <a:ea typeface="Lato"/>
              <a:cs typeface="Lato"/>
              <a:sym typeface="Lato"/>
            </a:endParaRPr>
          </a:p>
          <a:p>
            <a:pPr marL="0" lvl="0" indent="0" algn="l" rtl="0">
              <a:lnSpc>
                <a:spcPct val="115000"/>
              </a:lnSpc>
              <a:spcBef>
                <a:spcPts val="0"/>
              </a:spcBef>
              <a:spcAft>
                <a:spcPts val="0"/>
              </a:spcAft>
              <a:buNone/>
            </a:pPr>
            <a:endParaRPr sz="2400" dirty="0">
              <a:latin typeface="Lato"/>
              <a:ea typeface="Lato"/>
              <a:cs typeface="Lato"/>
              <a:sym typeface="Lato"/>
            </a:endParaRPr>
          </a:p>
          <a:p>
            <a:pPr marL="457200" lvl="0" indent="-317500" algn="l" rtl="0">
              <a:lnSpc>
                <a:spcPct val="115000"/>
              </a:lnSpc>
              <a:spcBef>
                <a:spcPts val="1000"/>
              </a:spcBef>
              <a:spcAft>
                <a:spcPts val="0"/>
              </a:spcAft>
              <a:buSzPts val="1400"/>
              <a:buFont typeface="Lato"/>
              <a:buAutoNum type="arabicPeriod"/>
            </a:pPr>
            <a:r>
              <a:rPr lang="en-GB" sz="1800" dirty="0">
                <a:latin typeface="Lato"/>
                <a:ea typeface="Lato"/>
                <a:cs typeface="Lato"/>
                <a:sym typeface="Lato"/>
              </a:rPr>
              <a:t>Artificial profit-shifting: It causes a wasteful expenditure of resources on transfer pricing and treaty shopping by multinational companies and on curbing tax avoidance practices by tax authorities. </a:t>
            </a:r>
            <a:endParaRPr dirty="0">
              <a:latin typeface="Lato"/>
              <a:ea typeface="Lato"/>
              <a:cs typeface="Lato"/>
              <a:sym typeface="Lato"/>
            </a:endParaRPr>
          </a:p>
          <a:p>
            <a:pPr marL="457200" lvl="0" indent="-317500" algn="l" rtl="0">
              <a:lnSpc>
                <a:spcPct val="115000"/>
              </a:lnSpc>
              <a:spcBef>
                <a:spcPts val="1000"/>
              </a:spcBef>
              <a:spcAft>
                <a:spcPts val="0"/>
              </a:spcAft>
              <a:buSzPts val="1400"/>
              <a:buFont typeface="Lato"/>
              <a:buAutoNum type="arabicPeriod"/>
            </a:pPr>
            <a:r>
              <a:rPr lang="en-GB" sz="1800" dirty="0">
                <a:latin typeface="Lato"/>
                <a:ea typeface="Lato"/>
                <a:cs typeface="Lato"/>
                <a:sym typeface="Lato"/>
              </a:rPr>
              <a:t>Moving real economic activities: It gives firms incentives to move real economic activities to where taxes are low. </a:t>
            </a:r>
            <a:endParaRPr dirty="0">
              <a:latin typeface="Lato"/>
              <a:ea typeface="Lato"/>
              <a:cs typeface="Lato"/>
              <a:sym typeface="Lato"/>
            </a:endParaRPr>
          </a:p>
          <a:p>
            <a:pPr marL="914400" lvl="1" indent="-228600" algn="l" rtl="0">
              <a:lnSpc>
                <a:spcPct val="115000"/>
              </a:lnSpc>
              <a:spcBef>
                <a:spcPts val="0"/>
              </a:spcBef>
              <a:spcAft>
                <a:spcPts val="0"/>
              </a:spcAft>
              <a:buSzPts val="1400"/>
              <a:buNone/>
            </a:pPr>
            <a:endParaRPr sz="1800" dirty="0"/>
          </a:p>
        </p:txBody>
      </p:sp>
      <p:pic>
        <p:nvPicPr>
          <p:cNvPr id="208" name="Google Shape;208;p17"/>
          <p:cNvPicPr preferRelativeResize="0"/>
          <p:nvPr/>
        </p:nvPicPr>
        <p:blipFill>
          <a:blip r:embed="rId4">
            <a:alphaModFix/>
          </a:blip>
          <a:stretch>
            <a:fillRect/>
          </a:stretch>
        </p:blipFill>
        <p:spPr>
          <a:xfrm>
            <a:off x="7194354" y="297419"/>
            <a:ext cx="1011275" cy="1011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311700" y="422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020">
                <a:solidFill>
                  <a:srgbClr val="D75B3F"/>
                </a:solidFill>
                <a:latin typeface="Oswald"/>
                <a:ea typeface="Oswald"/>
                <a:cs typeface="Oswald"/>
                <a:sym typeface="Oswa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Proposals for corporate tax reforms</a:t>
            </a:r>
            <a:endParaRPr sz="3020">
              <a:solidFill>
                <a:srgbClr val="D75B3F"/>
              </a:solidFill>
              <a:latin typeface="Oswald"/>
              <a:ea typeface="Oswald"/>
              <a:cs typeface="Oswald"/>
              <a:sym typeface="Oswald"/>
            </a:endParaRPr>
          </a:p>
        </p:txBody>
      </p:sp>
      <p:sp>
        <p:nvSpPr>
          <p:cNvPr id="214" name="Google Shape;214;p18"/>
          <p:cNvSpPr txBox="1">
            <a:spLocks noGrp="1"/>
          </p:cNvSpPr>
          <p:nvPr>
            <p:ph type="body" idx="1"/>
          </p:nvPr>
        </p:nvSpPr>
        <p:spPr>
          <a:xfrm>
            <a:off x="311700" y="1416025"/>
            <a:ext cx="8520600" cy="3625500"/>
          </a:xfrm>
          <a:prstGeom prst="rect">
            <a:avLst/>
          </a:prstGeom>
          <a:noFill/>
          <a:ln>
            <a:noFill/>
          </a:ln>
        </p:spPr>
        <p:txBody>
          <a:bodyPr spcFirstLastPara="1" wrap="square" lIns="91425" tIns="91425" rIns="91425" bIns="91425" anchor="t" anchorCtr="0">
            <a:normAutofit/>
          </a:bodyPr>
          <a:lstStyle/>
          <a:p>
            <a:pPr marL="457200" lvl="0" indent="-363070" algn="l" rtl="0">
              <a:lnSpc>
                <a:spcPct val="150000"/>
              </a:lnSpc>
              <a:spcBef>
                <a:spcPts val="0"/>
              </a:spcBef>
              <a:spcAft>
                <a:spcPts val="0"/>
              </a:spcAft>
              <a:buSzPts val="2118"/>
              <a:buAutoNum type="arabicPeriod"/>
            </a:pPr>
            <a:r>
              <a:rPr lang="en-GB"/>
              <a:t>Abolish corporate income tax</a:t>
            </a:r>
            <a:endParaRPr/>
          </a:p>
          <a:p>
            <a:pPr marL="457200" lvl="0" indent="-363070" algn="l" rtl="0">
              <a:lnSpc>
                <a:spcPct val="150000"/>
              </a:lnSpc>
              <a:spcBef>
                <a:spcPts val="0"/>
              </a:spcBef>
              <a:spcAft>
                <a:spcPts val="0"/>
              </a:spcAft>
              <a:buSzPts val="2118"/>
              <a:buAutoNum type="arabicPeriod"/>
            </a:pPr>
            <a:r>
              <a:rPr lang="en-GB"/>
              <a:t>More harmonisation of treaty rules</a:t>
            </a:r>
            <a:endParaRPr/>
          </a:p>
          <a:p>
            <a:pPr marL="457200" lvl="0" indent="-363070" algn="l" rtl="0">
              <a:lnSpc>
                <a:spcPct val="150000"/>
              </a:lnSpc>
              <a:spcBef>
                <a:spcPts val="0"/>
              </a:spcBef>
              <a:spcAft>
                <a:spcPts val="0"/>
              </a:spcAft>
              <a:buSzPts val="2118"/>
              <a:buAutoNum type="arabicPeriod"/>
            </a:pPr>
            <a:r>
              <a:rPr lang="en-GB"/>
              <a:t>Abandoning arm’s length pricing for an apportionment formula</a:t>
            </a:r>
            <a:endParaRPr/>
          </a:p>
          <a:p>
            <a:pPr marL="457200" lvl="0" indent="-363070" algn="l" rtl="0">
              <a:lnSpc>
                <a:spcPct val="150000"/>
              </a:lnSpc>
              <a:spcBef>
                <a:spcPts val="0"/>
              </a:spcBef>
              <a:spcAft>
                <a:spcPts val="0"/>
              </a:spcAft>
              <a:buSzPts val="2118"/>
              <a:buAutoNum type="arabicPeriod"/>
            </a:pPr>
            <a:r>
              <a:rPr lang="en-GB"/>
              <a:t>Abandoning source-based taxation for shareholder-based taxation</a:t>
            </a:r>
            <a:endParaRPr/>
          </a:p>
          <a:p>
            <a:pPr marL="457200" lvl="0" indent="-363070" algn="l" rtl="0">
              <a:lnSpc>
                <a:spcPct val="150000"/>
              </a:lnSpc>
              <a:spcBef>
                <a:spcPts val="0"/>
              </a:spcBef>
              <a:spcAft>
                <a:spcPts val="0"/>
              </a:spcAft>
              <a:buSzPts val="2118"/>
              <a:buAutoNum type="arabicPeriod"/>
            </a:pPr>
            <a:r>
              <a:rPr lang="en-GB"/>
              <a:t>Integrating corporate and individual income taxes with an imputation system</a:t>
            </a:r>
            <a:endParaRPr/>
          </a:p>
          <a:p>
            <a:pPr marL="457200" lvl="0" indent="-363070" algn="l" rtl="0">
              <a:lnSpc>
                <a:spcPct val="150000"/>
              </a:lnSpc>
              <a:spcBef>
                <a:spcPts val="0"/>
              </a:spcBef>
              <a:spcAft>
                <a:spcPts val="0"/>
              </a:spcAft>
              <a:buSzPts val="2118"/>
              <a:buAutoNum type="arabicPeriod"/>
            </a:pPr>
            <a:r>
              <a:rPr lang="en-GB"/>
              <a:t>Create a world financial registry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4e2ca130db_0_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0" name="Google Shape;220;g24e2ca130db_0_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21" name="Google Shape;221;g24e2ca130db_0_40"/>
          <p:cNvPicPr preferRelativeResize="0"/>
          <p:nvPr/>
        </p:nvPicPr>
        <p:blipFill>
          <a:blip r:embed="rId3">
            <a:alphaModFix/>
          </a:blip>
          <a:stretch>
            <a:fillRect/>
          </a:stretch>
        </p:blipFill>
        <p:spPr>
          <a:xfrm>
            <a:off x="0" y="445031"/>
            <a:ext cx="9144001" cy="43473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4e2ca130db_0_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0" name="Google Shape;220;g24e2ca130db_0_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71BE344B-9BCE-710B-15A9-79C81A9E3DE1}"/>
              </a:ext>
            </a:extLst>
          </p:cNvPr>
          <p:cNvPicPr>
            <a:picLocks noChangeAspect="1"/>
          </p:cNvPicPr>
          <p:nvPr/>
        </p:nvPicPr>
        <p:blipFill>
          <a:blip r:embed="rId3"/>
          <a:stretch>
            <a:fillRect/>
          </a:stretch>
        </p:blipFill>
        <p:spPr>
          <a:xfrm>
            <a:off x="121149" y="0"/>
            <a:ext cx="8901702" cy="5143500"/>
          </a:xfrm>
          <a:prstGeom prst="rect">
            <a:avLst/>
          </a:prstGeom>
        </p:spPr>
      </p:pic>
    </p:spTree>
    <p:extLst>
      <p:ext uri="{BB962C8B-B14F-4D97-AF65-F5344CB8AC3E}">
        <p14:creationId xmlns:p14="http://schemas.microsoft.com/office/powerpoint/2010/main" val="296427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dirty="0">
                <a:solidFill>
                  <a:srgbClr val="D75B3F"/>
                </a:solidFill>
                <a:latin typeface="Oswald"/>
                <a:ea typeface="Oswald"/>
                <a:cs typeface="Oswald"/>
                <a:sym typeface="Oswald"/>
              </a:rPr>
              <a:t>Exercise 1: Find the missing profits</a:t>
            </a:r>
            <a:endParaRPr dirty="0">
              <a:solidFill>
                <a:srgbClr val="D75B3F"/>
              </a:solidFill>
              <a:latin typeface="Oswald"/>
              <a:ea typeface="Oswald"/>
              <a:cs typeface="Oswald"/>
              <a:sym typeface="Oswald"/>
            </a:endParaRPr>
          </a:p>
        </p:txBody>
      </p:sp>
      <p:sp>
        <p:nvSpPr>
          <p:cNvPr id="227" name="Google Shape;22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None/>
            </a:pPr>
            <a:r>
              <a:rPr lang="en-GB" dirty="0"/>
              <a:t>Do these steps in groups of 2-3 in 15 min with the help of the </a:t>
            </a:r>
            <a:r>
              <a:rPr lang="en-GB" dirty="0">
                <a:hlinkClick r:id="rId3"/>
              </a:rPr>
              <a:t>exercise sheet</a:t>
            </a:r>
            <a:r>
              <a:rPr lang="en-GB" dirty="0"/>
              <a:t>:</a:t>
            </a:r>
            <a:endParaRPr dirty="0"/>
          </a:p>
          <a:p>
            <a:pPr marL="457200" lvl="0" indent="-325755" algn="l" rtl="0">
              <a:lnSpc>
                <a:spcPct val="115000"/>
              </a:lnSpc>
              <a:spcBef>
                <a:spcPts val="0"/>
              </a:spcBef>
              <a:spcAft>
                <a:spcPts val="0"/>
              </a:spcAft>
              <a:buSzPct val="100000"/>
              <a:buAutoNum type="arabicPeriod"/>
            </a:pPr>
            <a:r>
              <a:rPr lang="en-GB" dirty="0"/>
              <a:t>Every student guesses for themselves the top 5 countries that lose most corporate tax revenue (in absolute terms) from the Netherlands. Write down the top 5 of each student next to each other. </a:t>
            </a:r>
            <a:endParaRPr dirty="0"/>
          </a:p>
          <a:p>
            <a:pPr marL="457200" lvl="0" indent="-325755" algn="l" rtl="0">
              <a:lnSpc>
                <a:spcPct val="115000"/>
              </a:lnSpc>
              <a:spcBef>
                <a:spcPts val="0"/>
              </a:spcBef>
              <a:spcAft>
                <a:spcPts val="0"/>
              </a:spcAft>
              <a:buSzPct val="100000"/>
              <a:buAutoNum type="arabicPeriod"/>
            </a:pPr>
            <a:r>
              <a:rPr lang="en-GB" dirty="0"/>
              <a:t>Discuss and write down in your group what the reasons are you choose these countries and what can cause/explain high corporate tax losses to the Netherlands for countries.</a:t>
            </a:r>
            <a:endParaRPr dirty="0"/>
          </a:p>
          <a:p>
            <a:pPr marL="457200" lvl="0" indent="-325755" algn="l" rtl="0">
              <a:lnSpc>
                <a:spcPct val="115000"/>
              </a:lnSpc>
              <a:spcBef>
                <a:spcPts val="0"/>
              </a:spcBef>
              <a:spcAft>
                <a:spcPts val="0"/>
              </a:spcAft>
              <a:buSzPct val="100000"/>
              <a:buAutoNum type="arabicPeriod"/>
            </a:pPr>
            <a:r>
              <a:rPr lang="en-GB" dirty="0"/>
              <a:t>Go to </a:t>
            </a:r>
            <a:r>
              <a:rPr lang="en-GB" u="sng" dirty="0">
                <a:solidFill>
                  <a:schemeClr val="hlink"/>
                </a:solidFill>
                <a:hlinkClick r:id="rId4"/>
              </a:rPr>
              <a:t>https://missingprofits.world/</a:t>
            </a:r>
            <a:r>
              <a:rPr lang="en-GB" dirty="0"/>
              <a:t> and find out what the actual top 5 is by clicking on countries in the map. Write down the data regarding the Netherlands and all tax havens (absolute profits lost, absolute tax revenue lost, and relative tax revenue lost; in total thus 6 items per country) for each country that you click on. </a:t>
            </a:r>
            <a:endParaRPr dirty="0"/>
          </a:p>
          <a:p>
            <a:pPr marL="457200" lvl="0" indent="-325755" algn="l" rtl="0">
              <a:lnSpc>
                <a:spcPct val="115000"/>
              </a:lnSpc>
              <a:spcBef>
                <a:spcPts val="0"/>
              </a:spcBef>
              <a:spcAft>
                <a:spcPts val="0"/>
              </a:spcAft>
              <a:buSzPct val="100000"/>
              <a:buAutoNum type="arabicPeriod"/>
            </a:pPr>
            <a:r>
              <a:rPr lang="en-GB" dirty="0"/>
              <a:t>Compare the results to your guesses of step 1 and discuss the similarities and differences. </a:t>
            </a:r>
            <a:endParaRPr dirty="0"/>
          </a:p>
          <a:p>
            <a:pPr marL="457200" lvl="0" indent="-325755" algn="l" rtl="0">
              <a:lnSpc>
                <a:spcPct val="115000"/>
              </a:lnSpc>
              <a:spcBef>
                <a:spcPts val="0"/>
              </a:spcBef>
              <a:spcAft>
                <a:spcPts val="0"/>
              </a:spcAft>
              <a:buSzPct val="100000"/>
              <a:buAutoNum type="arabicPeriod"/>
            </a:pPr>
            <a:r>
              <a:rPr lang="en-GB" dirty="0"/>
              <a:t>Discuss which of reasons you discussed at step 2 seems to have led you in the right direction.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1"/>
        <p:cNvGrpSpPr/>
        <p:nvPr/>
      </p:nvGrpSpPr>
      <p:grpSpPr>
        <a:xfrm>
          <a:off x="0" y="0"/>
          <a:ext cx="0" cy="0"/>
          <a:chOff x="0" y="0"/>
          <a:chExt cx="0" cy="0"/>
        </a:xfrm>
      </p:grpSpPr>
      <p:sp>
        <p:nvSpPr>
          <p:cNvPr id="232" name="Google Shape;232;g2531edd772f_0_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39285"/>
              <a:buNone/>
            </a:pPr>
            <a:endParaRPr>
              <a:solidFill>
                <a:srgbClr val="D75B3F"/>
              </a:solidFill>
              <a:latin typeface="Oswald"/>
              <a:ea typeface="Oswald"/>
              <a:cs typeface="Oswald"/>
              <a:sym typeface="Oswald"/>
            </a:endParaRPr>
          </a:p>
        </p:txBody>
      </p:sp>
      <p:sp>
        <p:nvSpPr>
          <p:cNvPr id="233" name="Google Shape;233;g2531edd772f_0_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endParaRPr sz="2400"/>
          </a:p>
        </p:txBody>
      </p:sp>
      <p:pic>
        <p:nvPicPr>
          <p:cNvPr id="234" name="Google Shape;234;g2531edd772f_0_73" descr="A picture containing text, poster, graphic design, cartoon&#10;&#10;Description automatically generated"/>
          <p:cNvPicPr preferRelativeResize="0"/>
          <p:nvPr/>
        </p:nvPicPr>
        <p:blipFill rotWithShape="1">
          <a:blip r:embed="rId3">
            <a:alphaModFix/>
          </a:blip>
          <a:srcRect r="4324" b="37919"/>
          <a:stretch/>
        </p:blipFill>
        <p:spPr>
          <a:xfrm>
            <a:off x="2109225" y="71673"/>
            <a:ext cx="4712489" cy="50001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1710150" y="285550"/>
            <a:ext cx="5723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020">
                <a:solidFill>
                  <a:srgbClr val="D75B3F"/>
                </a:solidFill>
                <a:latin typeface="Oswald"/>
                <a:ea typeface="Oswald"/>
                <a:cs typeface="Oswald"/>
                <a:sym typeface="Oswald"/>
              </a:rPr>
              <a:t>Financial flows through the Netherlands</a:t>
            </a:r>
            <a:endParaRPr sz="3020">
              <a:solidFill>
                <a:srgbClr val="D75B3F"/>
              </a:solidFill>
              <a:latin typeface="Oswald"/>
              <a:ea typeface="Oswald"/>
              <a:cs typeface="Oswald"/>
              <a:sym typeface="Oswald"/>
            </a:endParaRPr>
          </a:p>
        </p:txBody>
      </p:sp>
      <p:pic>
        <p:nvPicPr>
          <p:cNvPr id="240" name="Google Shape;240;p21"/>
          <p:cNvPicPr preferRelativeResize="0"/>
          <p:nvPr/>
        </p:nvPicPr>
        <p:blipFill>
          <a:blip r:embed="rId3">
            <a:alphaModFix/>
          </a:blip>
          <a:stretch>
            <a:fillRect/>
          </a:stretch>
        </p:blipFill>
        <p:spPr>
          <a:xfrm>
            <a:off x="157700" y="1536650"/>
            <a:ext cx="4526301" cy="2490126"/>
          </a:xfrm>
          <a:prstGeom prst="rect">
            <a:avLst/>
          </a:prstGeom>
          <a:noFill/>
          <a:ln>
            <a:noFill/>
          </a:ln>
        </p:spPr>
      </p:pic>
      <p:sp>
        <p:nvSpPr>
          <p:cNvPr id="241" name="Google Shape;241;p21"/>
          <p:cNvSpPr/>
          <p:nvPr/>
        </p:nvSpPr>
        <p:spPr>
          <a:xfrm>
            <a:off x="2798925" y="2571750"/>
            <a:ext cx="1641600" cy="131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txBox="1"/>
          <p:nvPr/>
        </p:nvSpPr>
        <p:spPr>
          <a:xfrm>
            <a:off x="2652700" y="4026775"/>
            <a:ext cx="2031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b="1">
                <a:latin typeface="Lato"/>
                <a:ea typeface="Lato"/>
                <a:cs typeface="Lato"/>
                <a:sym typeface="Lato"/>
              </a:rPr>
              <a:t>Via letterbox companies</a:t>
            </a:r>
            <a:endParaRPr sz="1300" b="1">
              <a:latin typeface="Lato"/>
              <a:ea typeface="Lato"/>
              <a:cs typeface="Lato"/>
              <a:sym typeface="Lato"/>
            </a:endParaRPr>
          </a:p>
        </p:txBody>
      </p:sp>
      <p:sp>
        <p:nvSpPr>
          <p:cNvPr id="243" name="Google Shape;243;p21"/>
          <p:cNvSpPr txBox="1"/>
          <p:nvPr/>
        </p:nvSpPr>
        <p:spPr>
          <a:xfrm>
            <a:off x="3007750" y="1462800"/>
            <a:ext cx="1321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a:latin typeface="Lato"/>
                <a:ea typeface="Lato"/>
                <a:cs typeface="Lato"/>
                <a:sym typeface="Lato"/>
              </a:rPr>
              <a:t>Dutch GDP</a:t>
            </a:r>
            <a:endParaRPr sz="1700" b="1">
              <a:latin typeface="Lato"/>
              <a:ea typeface="Lato"/>
              <a:cs typeface="Lato"/>
              <a:sym typeface="Lato"/>
            </a:endParaRPr>
          </a:p>
        </p:txBody>
      </p:sp>
      <p:pic>
        <p:nvPicPr>
          <p:cNvPr id="244" name="Google Shape;244;p21"/>
          <p:cNvPicPr preferRelativeResize="0"/>
          <p:nvPr/>
        </p:nvPicPr>
        <p:blipFill>
          <a:blip r:embed="rId4">
            <a:alphaModFix/>
          </a:blip>
          <a:stretch>
            <a:fillRect/>
          </a:stretch>
        </p:blipFill>
        <p:spPr>
          <a:xfrm>
            <a:off x="95325" y="2377400"/>
            <a:ext cx="1908900" cy="1221700"/>
          </a:xfrm>
          <a:prstGeom prst="rect">
            <a:avLst/>
          </a:prstGeom>
          <a:noFill/>
          <a:ln>
            <a:noFill/>
          </a:ln>
        </p:spPr>
      </p:pic>
      <p:pic>
        <p:nvPicPr>
          <p:cNvPr id="245" name="Google Shape;245;p21"/>
          <p:cNvPicPr preferRelativeResize="0"/>
          <p:nvPr/>
        </p:nvPicPr>
        <p:blipFill>
          <a:blip r:embed="rId5">
            <a:alphaModFix/>
          </a:blip>
          <a:stretch>
            <a:fillRect/>
          </a:stretch>
        </p:blipFill>
        <p:spPr>
          <a:xfrm>
            <a:off x="5522200" y="1743188"/>
            <a:ext cx="3027420" cy="2490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49"/>
        <p:cNvGrpSpPr/>
        <p:nvPr/>
      </p:nvGrpSpPr>
      <p:grpSpPr>
        <a:xfrm>
          <a:off x="0" y="0"/>
          <a:ext cx="0" cy="0"/>
          <a:chOff x="0" y="0"/>
          <a:chExt cx="0" cy="0"/>
        </a:xfrm>
      </p:grpSpPr>
      <p:pic>
        <p:nvPicPr>
          <p:cNvPr id="250" name="Google Shape;250;g255dfe6609b_0_36"/>
          <p:cNvPicPr preferRelativeResize="0"/>
          <p:nvPr/>
        </p:nvPicPr>
        <p:blipFill>
          <a:blip r:embed="rId3">
            <a:alphaModFix/>
          </a:blip>
          <a:stretch>
            <a:fillRect/>
          </a:stretch>
        </p:blipFill>
        <p:spPr>
          <a:xfrm>
            <a:off x="0" y="1770650"/>
            <a:ext cx="9143999" cy="3048000"/>
          </a:xfrm>
          <a:prstGeom prst="rect">
            <a:avLst/>
          </a:prstGeom>
          <a:noFill/>
          <a:ln>
            <a:noFill/>
          </a:ln>
        </p:spPr>
      </p:pic>
      <p:sp>
        <p:nvSpPr>
          <p:cNvPr id="251" name="Google Shape;251;g255dfe6609b_0_36"/>
          <p:cNvSpPr txBox="1">
            <a:spLocks noGrp="1"/>
          </p:cNvSpPr>
          <p:nvPr>
            <p:ph type="title"/>
          </p:nvPr>
        </p:nvSpPr>
        <p:spPr>
          <a:xfrm>
            <a:off x="311700" y="1097600"/>
            <a:ext cx="8693700" cy="82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300" dirty="0">
                <a:solidFill>
                  <a:srgbClr val="D75B3F"/>
                </a:solidFill>
                <a:latin typeface="Oswald"/>
                <a:ea typeface="Oswald"/>
                <a:cs typeface="Oswald"/>
                <a:sym typeface="Oswald"/>
              </a:rPr>
              <a:t>Emergence of the unique international tax position of the Netherlands</a:t>
            </a:r>
            <a:endParaRPr sz="2300" dirty="0">
              <a:solidFill>
                <a:srgbClr val="D75B3F"/>
              </a:solidFill>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311700" y="301825"/>
            <a:ext cx="8520600" cy="1017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D75B3F"/>
                </a:solidFill>
                <a:latin typeface="Oswald"/>
                <a:ea typeface="Oswald"/>
                <a:cs typeface="Oswald"/>
                <a:sym typeface="Oswald"/>
              </a:rPr>
              <a:t>Dutch debate late 20th Century: Should the Dutch tax authorities facilitate international tax avoidance? </a:t>
            </a:r>
            <a:endParaRPr>
              <a:solidFill>
                <a:srgbClr val="D75B3F"/>
              </a:solidFill>
              <a:latin typeface="Oswald"/>
              <a:ea typeface="Oswald"/>
              <a:cs typeface="Oswald"/>
              <a:sym typeface="Oswald"/>
            </a:endParaRPr>
          </a:p>
        </p:txBody>
      </p:sp>
      <p:pic>
        <p:nvPicPr>
          <p:cNvPr id="257" name="Google Shape;257;p23"/>
          <p:cNvPicPr preferRelativeResize="0"/>
          <p:nvPr/>
        </p:nvPicPr>
        <p:blipFill>
          <a:blip r:embed="rId3">
            <a:alphaModFix/>
          </a:blip>
          <a:stretch>
            <a:fillRect/>
          </a:stretch>
        </p:blipFill>
        <p:spPr>
          <a:xfrm>
            <a:off x="152400" y="2357541"/>
            <a:ext cx="8679902" cy="2633559"/>
          </a:xfrm>
          <a:prstGeom prst="rect">
            <a:avLst/>
          </a:prstGeom>
          <a:noFill/>
          <a:ln>
            <a:noFill/>
          </a:ln>
        </p:spPr>
      </p:pic>
      <p:pic>
        <p:nvPicPr>
          <p:cNvPr id="258" name="Google Shape;258;p23"/>
          <p:cNvPicPr preferRelativeResize="0"/>
          <p:nvPr/>
        </p:nvPicPr>
        <p:blipFill rotWithShape="1">
          <a:blip r:embed="rId4">
            <a:alphaModFix/>
          </a:blip>
          <a:srcRect l="12886" r="9994"/>
          <a:stretch/>
        </p:blipFill>
        <p:spPr>
          <a:xfrm>
            <a:off x="7131650" y="1561800"/>
            <a:ext cx="801575" cy="1085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2"/>
          <p:cNvPicPr preferRelativeResize="0"/>
          <p:nvPr/>
        </p:nvPicPr>
        <p:blipFill>
          <a:blip r:embed="rId3">
            <a:alphaModFix/>
          </a:blip>
          <a:stretch>
            <a:fillRect/>
          </a:stretch>
        </p:blipFill>
        <p:spPr>
          <a:xfrm>
            <a:off x="-560648" y="0"/>
            <a:ext cx="9704648" cy="5484300"/>
          </a:xfrm>
          <a:prstGeom prst="rect">
            <a:avLst/>
          </a:prstGeom>
          <a:noFill/>
          <a:ln>
            <a:noFill/>
          </a:ln>
        </p:spPr>
      </p:pic>
      <p:sp>
        <p:nvSpPr>
          <p:cNvPr id="70" name="Google Shape;70;p2"/>
          <p:cNvSpPr txBox="1">
            <a:spLocks noGrp="1"/>
          </p:cNvSpPr>
          <p:nvPr>
            <p:ph type="title"/>
          </p:nvPr>
        </p:nvSpPr>
        <p:spPr>
          <a:xfrm>
            <a:off x="5148450" y="2686450"/>
            <a:ext cx="3771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5120">
                <a:solidFill>
                  <a:schemeClr val="lt1"/>
                </a:solidFill>
                <a:latin typeface="Oswald"/>
                <a:ea typeface="Oswald"/>
                <a:cs typeface="Oswald"/>
                <a:sym typeface="Oswald"/>
              </a:rPr>
              <a:t>Intro: Topic &amp; Relevance</a:t>
            </a:r>
            <a:endParaRPr sz="5120">
              <a:solidFill>
                <a:schemeClr val="lt1"/>
              </a:solidFill>
              <a:latin typeface="Oswald"/>
              <a:ea typeface="Oswald"/>
              <a:cs typeface="Oswald"/>
              <a:sym typeface="Oswa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311700" y="276675"/>
            <a:ext cx="8520600" cy="1017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D75B3F"/>
                </a:solidFill>
                <a:latin typeface="Oswald"/>
                <a:ea typeface="Oswald"/>
                <a:cs typeface="Oswald"/>
                <a:sym typeface="Oswald"/>
              </a:rPr>
              <a:t>Dutch debate in the 21</a:t>
            </a:r>
            <a:r>
              <a:rPr lang="en-GB" baseline="30000">
                <a:solidFill>
                  <a:srgbClr val="D75B3F"/>
                </a:solidFill>
                <a:latin typeface="Oswald"/>
                <a:ea typeface="Oswald"/>
                <a:cs typeface="Oswald"/>
                <a:sym typeface="Oswald"/>
              </a:rPr>
              <a:t>st</a:t>
            </a:r>
            <a:r>
              <a:rPr lang="en-GB">
                <a:solidFill>
                  <a:srgbClr val="D75B3F"/>
                </a:solidFill>
                <a:latin typeface="Oswald"/>
                <a:ea typeface="Oswald"/>
                <a:cs typeface="Oswald"/>
                <a:sym typeface="Oswald"/>
              </a:rPr>
              <a:t> century: Should the Dutch tax authorities facilitate international tax avoidance? </a:t>
            </a:r>
            <a:endParaRPr>
              <a:solidFill>
                <a:srgbClr val="D75B3F"/>
              </a:solidFill>
              <a:latin typeface="Oswald"/>
              <a:ea typeface="Oswald"/>
              <a:cs typeface="Oswald"/>
              <a:sym typeface="Oswald"/>
            </a:endParaRPr>
          </a:p>
        </p:txBody>
      </p:sp>
      <p:sp>
        <p:nvSpPr>
          <p:cNvPr id="264" name="Google Shape;264;p24"/>
          <p:cNvSpPr txBox="1">
            <a:spLocks noGrp="1"/>
          </p:cNvSpPr>
          <p:nvPr>
            <p:ph type="body" idx="1"/>
          </p:nvPr>
        </p:nvSpPr>
        <p:spPr>
          <a:xfrm>
            <a:off x="311700" y="1401417"/>
            <a:ext cx="8520600" cy="3528392"/>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Lato"/>
              <a:buChar char="●"/>
            </a:pPr>
            <a:r>
              <a:rPr lang="en-GB">
                <a:latin typeface="Lato"/>
                <a:ea typeface="Lato"/>
                <a:cs typeface="Lato"/>
                <a:sym typeface="Lato"/>
              </a:rPr>
              <a:t>From 2008: </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GB">
                <a:latin typeface="Lato"/>
                <a:ea typeface="Lato"/>
                <a:cs typeface="Lato"/>
                <a:sym typeface="Lato"/>
              </a:rPr>
              <a:t>The global financial crisis caused a change in public opinion worldwide with regards to taxation of multinational corporations. This has brought about policy changes, which have been reinforced by the OECD and G20 Base Erosion and Profit Shifting (BEPS) Project since 2013 and the EU Anti Tax Avoidance Directive (ATAD) since 2016. </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GB">
                <a:latin typeface="Lato"/>
                <a:ea typeface="Lato"/>
                <a:cs typeface="Lato"/>
                <a:sym typeface="Lato"/>
              </a:rPr>
              <a:t>NGOs like SOMO, Oxfam Novib, and Tax Justice, had some success in arguing that the Netherlands had acquired a hub function in MNE tax planning. But in political circles, the response remained: our tax system meets all the international standards. </a:t>
            </a:r>
            <a:endParaRPr>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GB">
                <a:latin typeface="Lato"/>
                <a:ea typeface="Lato"/>
                <a:cs typeface="Lato"/>
                <a:sym typeface="Lato"/>
              </a:rPr>
              <a:t>From 2017: Dutch tax policy remains committed to creating an ‘attractive investment climate’ for multinational corporations, but no longer aims to attract ‘letterbox companies’.</a:t>
            </a:r>
            <a:endParaRPr>
              <a:latin typeface="Lato"/>
              <a:ea typeface="Lato"/>
              <a:cs typeface="Lato"/>
              <a:sym typeface="Lato"/>
            </a:endParaRPr>
          </a:p>
          <a:p>
            <a:pPr marL="914400" lvl="1" indent="-228600" algn="l" rtl="0">
              <a:lnSpc>
                <a:spcPct val="115000"/>
              </a:lnSpc>
              <a:spcBef>
                <a:spcPts val="0"/>
              </a:spcBef>
              <a:spcAft>
                <a:spcPts val="0"/>
              </a:spcAft>
              <a:buSzPts val="1400"/>
              <a:buNone/>
            </a:pPr>
            <a:endParaRPr>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311700" y="154739"/>
            <a:ext cx="8520600" cy="997736"/>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GB">
                <a:solidFill>
                  <a:srgbClr val="D75B3F"/>
                </a:solidFill>
                <a:latin typeface="Oswald"/>
                <a:ea typeface="Oswald"/>
                <a:cs typeface="Oswald"/>
                <a:sym typeface="Oswald"/>
              </a:rPr>
              <a:t>A note on terms</a:t>
            </a:r>
            <a:endParaRPr>
              <a:solidFill>
                <a:srgbClr val="D75B3F"/>
              </a:solidFill>
              <a:latin typeface="Oswald"/>
              <a:ea typeface="Oswald"/>
              <a:cs typeface="Oswald"/>
              <a:sym typeface="Oswald"/>
            </a:endParaRPr>
          </a:p>
        </p:txBody>
      </p:sp>
      <p:sp>
        <p:nvSpPr>
          <p:cNvPr id="270" name="Google Shape;270;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SzPts val="1900"/>
              <a:buFont typeface="Lato"/>
              <a:buChar char="●"/>
            </a:pPr>
            <a:r>
              <a:rPr lang="en-GB" sz="1900">
                <a:latin typeface="Lato"/>
                <a:ea typeface="Lato"/>
                <a:cs typeface="Lato"/>
                <a:sym typeface="Lato"/>
              </a:rPr>
              <a:t>Is the Netherlands a ‘tax haven’, ‘conduit country’, simply has an ‘attractive investment climate’, or has a lot of ‘economic freedom’? </a:t>
            </a:r>
            <a:endParaRPr sz="1900">
              <a:latin typeface="Lato"/>
              <a:ea typeface="Lato"/>
              <a:cs typeface="Lato"/>
              <a:sym typeface="Lato"/>
            </a:endParaRPr>
          </a:p>
          <a:p>
            <a:pPr marL="457200" lvl="0" indent="-228600" algn="l" rtl="0">
              <a:lnSpc>
                <a:spcPct val="115000"/>
              </a:lnSpc>
              <a:spcBef>
                <a:spcPts val="0"/>
              </a:spcBef>
              <a:spcAft>
                <a:spcPts val="0"/>
              </a:spcAft>
              <a:buSzPts val="1800"/>
              <a:buNone/>
            </a:pPr>
            <a:endParaRPr sz="1900">
              <a:latin typeface="Lato"/>
              <a:ea typeface="Lato"/>
              <a:cs typeface="Lato"/>
              <a:sym typeface="Lato"/>
            </a:endParaRPr>
          </a:p>
          <a:p>
            <a:pPr marL="457200" lvl="0" indent="-349250" algn="l" rtl="0">
              <a:lnSpc>
                <a:spcPct val="115000"/>
              </a:lnSpc>
              <a:spcBef>
                <a:spcPts val="0"/>
              </a:spcBef>
              <a:spcAft>
                <a:spcPts val="0"/>
              </a:spcAft>
              <a:buSzPts val="1900"/>
              <a:buFont typeface="Lato"/>
              <a:buChar char="●"/>
            </a:pPr>
            <a:r>
              <a:rPr lang="en-GB" sz="1900">
                <a:latin typeface="Lato"/>
                <a:ea typeface="Lato"/>
                <a:cs typeface="Lato"/>
                <a:sym typeface="Lato"/>
              </a:rPr>
              <a:t>Do we talk about tax avoidance, tax planning, tax saving, or lost tax revenues?</a:t>
            </a:r>
            <a:endParaRPr sz="1900">
              <a:latin typeface="Lato"/>
              <a:ea typeface="Lato"/>
              <a:cs typeface="Lato"/>
              <a:sym typeface="Lato"/>
            </a:endParaRPr>
          </a:p>
          <a:p>
            <a:pPr marL="457200" lvl="0" indent="-228600" algn="l" rtl="0">
              <a:lnSpc>
                <a:spcPct val="115000"/>
              </a:lnSpc>
              <a:spcBef>
                <a:spcPts val="0"/>
              </a:spcBef>
              <a:spcAft>
                <a:spcPts val="0"/>
              </a:spcAft>
              <a:buSzPts val="1800"/>
              <a:buNone/>
            </a:pPr>
            <a:endParaRPr sz="1800"/>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4"/>
        <p:cNvGrpSpPr/>
        <p:nvPr/>
      </p:nvGrpSpPr>
      <p:grpSpPr>
        <a:xfrm>
          <a:off x="0" y="0"/>
          <a:ext cx="0" cy="0"/>
          <a:chOff x="0" y="0"/>
          <a:chExt cx="0" cy="0"/>
        </a:xfrm>
      </p:grpSpPr>
      <p:sp>
        <p:nvSpPr>
          <p:cNvPr id="275" name="Google Shape;275;g24d4c05c900_0_0"/>
          <p:cNvSpPr txBox="1">
            <a:spLocks noGrp="1"/>
          </p:cNvSpPr>
          <p:nvPr>
            <p:ph type="title"/>
          </p:nvPr>
        </p:nvSpPr>
        <p:spPr>
          <a:xfrm>
            <a:off x="311700" y="83625"/>
            <a:ext cx="8520600" cy="64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D75B3F"/>
                </a:solidFill>
                <a:latin typeface="Oswald"/>
                <a:ea typeface="Oswald"/>
                <a:cs typeface="Oswald"/>
                <a:sym typeface="Oswald"/>
              </a:rPr>
              <a:t>The Tax Crown Jewels of the Netherlands</a:t>
            </a:r>
            <a:endParaRPr>
              <a:solidFill>
                <a:srgbClr val="D75B3F"/>
              </a:solidFill>
              <a:latin typeface="Oswald"/>
              <a:ea typeface="Oswald"/>
              <a:cs typeface="Oswald"/>
              <a:sym typeface="Oswald"/>
            </a:endParaRPr>
          </a:p>
        </p:txBody>
      </p:sp>
      <p:sp>
        <p:nvSpPr>
          <p:cNvPr id="276" name="Google Shape;276;g24d4c05c900_0_0"/>
          <p:cNvSpPr txBox="1">
            <a:spLocks noGrp="1"/>
          </p:cNvSpPr>
          <p:nvPr>
            <p:ph type="body" idx="1"/>
          </p:nvPr>
        </p:nvSpPr>
        <p:spPr>
          <a:xfrm>
            <a:off x="311700" y="724425"/>
            <a:ext cx="6494400" cy="4312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r>
              <a:rPr lang="en-GB" sz="1600" dirty="0"/>
              <a:t>In 2015 the Dutch Senate &amp; State Secretary of Finance reflect on the OECD and G20 Base Erosion and Profit Shifting (BEPS) Project. </a:t>
            </a:r>
            <a:endParaRPr sz="1600" dirty="0"/>
          </a:p>
          <a:p>
            <a:pPr marL="0" lvl="0" indent="0" algn="l" rtl="0">
              <a:spcBef>
                <a:spcPts val="0"/>
              </a:spcBef>
              <a:spcAft>
                <a:spcPts val="0"/>
              </a:spcAft>
              <a:buClr>
                <a:schemeClr val="dk1"/>
              </a:buClr>
              <a:buSzPct val="61111"/>
              <a:buFont typeface="Arial"/>
              <a:buNone/>
            </a:pPr>
            <a:endParaRPr sz="1600" dirty="0"/>
          </a:p>
          <a:p>
            <a:pPr marL="0" lvl="0" indent="0" algn="l" rtl="0">
              <a:spcBef>
                <a:spcPts val="0"/>
              </a:spcBef>
              <a:spcAft>
                <a:spcPts val="0"/>
              </a:spcAft>
              <a:buNone/>
            </a:pPr>
            <a:r>
              <a:rPr lang="en-GB" sz="1600" dirty="0"/>
              <a:t>Christian democratic senator </a:t>
            </a:r>
            <a:r>
              <a:rPr lang="en-GB" sz="1600" dirty="0" err="1"/>
              <a:t>Wopke</a:t>
            </a:r>
            <a:r>
              <a:rPr lang="en-GB" sz="1600" dirty="0"/>
              <a:t> Hoekstra asks: </a:t>
            </a:r>
            <a:br>
              <a:rPr lang="en-GB" sz="1600" dirty="0"/>
            </a:br>
            <a:r>
              <a:rPr lang="en-GB" sz="1600" i="1" dirty="0"/>
              <a:t>"[T]he Dutch tax crown jewels [are] named: the participation exemption, the absence of withholding tax on interest and royalties, the extensive treaty network and the provision of security in advance. ... [I]n how far are you prepared to defend those crown jewels tooth and nail?"</a:t>
            </a:r>
            <a:endParaRPr sz="1600" i="1" dirty="0"/>
          </a:p>
          <a:p>
            <a:pPr marL="0" lvl="0" indent="0" algn="l" rtl="0">
              <a:spcBef>
                <a:spcPts val="0"/>
              </a:spcBef>
              <a:spcAft>
                <a:spcPts val="0"/>
              </a:spcAft>
              <a:buNone/>
            </a:pPr>
            <a:endParaRPr sz="1600" dirty="0"/>
          </a:p>
          <a:p>
            <a:pPr marL="0" lvl="0" indent="0" algn="l" rtl="0">
              <a:spcBef>
                <a:spcPts val="0"/>
              </a:spcBef>
              <a:spcAft>
                <a:spcPts val="0"/>
              </a:spcAft>
              <a:buNone/>
            </a:pPr>
            <a:r>
              <a:rPr lang="en-GB" sz="1600" dirty="0"/>
              <a:t>Conservative liberal state secretary Eric </a:t>
            </a:r>
            <a:r>
              <a:rPr lang="en-GB" sz="1600" dirty="0" err="1"/>
              <a:t>Wiebes</a:t>
            </a:r>
            <a:r>
              <a:rPr lang="en-GB" sz="1600" dirty="0"/>
              <a:t> replies: </a:t>
            </a:r>
            <a:endParaRPr sz="1600" dirty="0"/>
          </a:p>
          <a:p>
            <a:pPr marL="0" lvl="0" indent="0" algn="l" rtl="0">
              <a:spcBef>
                <a:spcPts val="0"/>
              </a:spcBef>
              <a:spcAft>
                <a:spcPts val="0"/>
              </a:spcAft>
              <a:buNone/>
            </a:pPr>
            <a:r>
              <a:rPr lang="en-GB" sz="1600" i="1" dirty="0"/>
              <a:t>"I am of the opinion that the ... aspects mentioned ... are strengths in which untargeted and disproportionate countermeasures can have major consequences for our investment climate. The Netherlands has expressed these strengths during discussions within the OECD and EU and will continue to do so in the future."</a:t>
            </a:r>
            <a:endParaRPr sz="1600" i="1" dirty="0"/>
          </a:p>
        </p:txBody>
      </p:sp>
      <p:pic>
        <p:nvPicPr>
          <p:cNvPr id="277" name="Google Shape;277;g24d4c05c900_0_0"/>
          <p:cNvPicPr preferRelativeResize="0"/>
          <p:nvPr/>
        </p:nvPicPr>
        <p:blipFill rotWithShape="1">
          <a:blip r:embed="rId3">
            <a:alphaModFix/>
          </a:blip>
          <a:srcRect l="27071"/>
          <a:stretch/>
        </p:blipFill>
        <p:spPr>
          <a:xfrm>
            <a:off x="6909950" y="3099950"/>
            <a:ext cx="2234051" cy="2043550"/>
          </a:xfrm>
          <a:prstGeom prst="rect">
            <a:avLst/>
          </a:prstGeom>
          <a:noFill/>
          <a:ln>
            <a:noFill/>
          </a:ln>
        </p:spPr>
      </p:pic>
      <p:pic>
        <p:nvPicPr>
          <p:cNvPr id="278" name="Google Shape;278;g24d4c05c900_0_0"/>
          <p:cNvPicPr preferRelativeResize="0"/>
          <p:nvPr/>
        </p:nvPicPr>
        <p:blipFill rotWithShape="1">
          <a:blip r:embed="rId4">
            <a:alphaModFix/>
          </a:blip>
          <a:srcRect l="60638" r="14930"/>
          <a:stretch/>
        </p:blipFill>
        <p:spPr>
          <a:xfrm>
            <a:off x="6909950" y="810300"/>
            <a:ext cx="2234050" cy="2289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2"/>
        <p:cNvGrpSpPr/>
        <p:nvPr/>
      </p:nvGrpSpPr>
      <p:grpSpPr>
        <a:xfrm>
          <a:off x="0" y="0"/>
          <a:ext cx="0" cy="0"/>
          <a:chOff x="0" y="0"/>
          <a:chExt cx="0" cy="0"/>
        </a:xfrm>
      </p:grpSpPr>
      <p:pic>
        <p:nvPicPr>
          <p:cNvPr id="283" name="Google Shape;283;p26"/>
          <p:cNvPicPr preferRelativeResize="0"/>
          <p:nvPr/>
        </p:nvPicPr>
        <p:blipFill>
          <a:blip r:embed="rId3">
            <a:alphaModFix/>
          </a:blip>
          <a:stretch>
            <a:fillRect/>
          </a:stretch>
        </p:blipFill>
        <p:spPr>
          <a:xfrm>
            <a:off x="5555307" y="3070450"/>
            <a:ext cx="3436282" cy="1920651"/>
          </a:xfrm>
          <a:prstGeom prst="rect">
            <a:avLst/>
          </a:prstGeom>
          <a:noFill/>
          <a:ln>
            <a:noFill/>
          </a:ln>
        </p:spPr>
      </p:pic>
      <p:pic>
        <p:nvPicPr>
          <p:cNvPr id="284" name="Google Shape;284;p26"/>
          <p:cNvPicPr preferRelativeResize="0"/>
          <p:nvPr/>
        </p:nvPicPr>
        <p:blipFill>
          <a:blip r:embed="rId4">
            <a:alphaModFix/>
          </a:blip>
          <a:stretch>
            <a:fillRect/>
          </a:stretch>
        </p:blipFill>
        <p:spPr>
          <a:xfrm>
            <a:off x="3198775" y="1562860"/>
            <a:ext cx="1388000" cy="1610425"/>
          </a:xfrm>
          <a:prstGeom prst="rect">
            <a:avLst/>
          </a:prstGeom>
          <a:noFill/>
          <a:ln>
            <a:noFill/>
          </a:ln>
        </p:spPr>
      </p:pic>
      <p:pic>
        <p:nvPicPr>
          <p:cNvPr id="285" name="Google Shape;285;p26"/>
          <p:cNvPicPr preferRelativeResize="0"/>
          <p:nvPr/>
        </p:nvPicPr>
        <p:blipFill>
          <a:blip r:embed="rId5">
            <a:alphaModFix/>
          </a:blip>
          <a:stretch>
            <a:fillRect/>
          </a:stretch>
        </p:blipFill>
        <p:spPr>
          <a:xfrm>
            <a:off x="6916125" y="1"/>
            <a:ext cx="1300847" cy="1017600"/>
          </a:xfrm>
          <a:prstGeom prst="rect">
            <a:avLst/>
          </a:prstGeom>
          <a:noFill/>
          <a:ln>
            <a:noFill/>
          </a:ln>
        </p:spPr>
      </p:pic>
      <p:pic>
        <p:nvPicPr>
          <p:cNvPr id="286" name="Google Shape;286;p26"/>
          <p:cNvPicPr preferRelativeResize="0"/>
          <p:nvPr/>
        </p:nvPicPr>
        <p:blipFill rotWithShape="1">
          <a:blip r:embed="rId6">
            <a:alphaModFix/>
          </a:blip>
          <a:srcRect b="23430"/>
          <a:stretch/>
        </p:blipFill>
        <p:spPr>
          <a:xfrm>
            <a:off x="311700" y="464451"/>
            <a:ext cx="4912625" cy="642600"/>
          </a:xfrm>
          <a:prstGeom prst="rect">
            <a:avLst/>
          </a:prstGeom>
          <a:noFill/>
          <a:ln>
            <a:noFill/>
          </a:ln>
        </p:spPr>
      </p:pic>
      <p:pic>
        <p:nvPicPr>
          <p:cNvPr id="287" name="Google Shape;287;p26"/>
          <p:cNvPicPr preferRelativeResize="0"/>
          <p:nvPr/>
        </p:nvPicPr>
        <p:blipFill>
          <a:blip r:embed="rId7">
            <a:alphaModFix/>
          </a:blip>
          <a:stretch>
            <a:fillRect/>
          </a:stretch>
        </p:blipFill>
        <p:spPr>
          <a:xfrm>
            <a:off x="5141951" y="612751"/>
            <a:ext cx="1905975" cy="576675"/>
          </a:xfrm>
          <a:prstGeom prst="rect">
            <a:avLst/>
          </a:prstGeom>
          <a:noFill/>
          <a:ln>
            <a:noFill/>
          </a:ln>
        </p:spPr>
      </p:pic>
      <p:pic>
        <p:nvPicPr>
          <p:cNvPr id="288" name="Google Shape;288;p26"/>
          <p:cNvPicPr preferRelativeResize="0"/>
          <p:nvPr/>
        </p:nvPicPr>
        <p:blipFill>
          <a:blip r:embed="rId8">
            <a:alphaModFix/>
          </a:blip>
          <a:stretch>
            <a:fillRect/>
          </a:stretch>
        </p:blipFill>
        <p:spPr>
          <a:xfrm>
            <a:off x="196375" y="1431039"/>
            <a:ext cx="3002400" cy="1742225"/>
          </a:xfrm>
          <a:prstGeom prst="rect">
            <a:avLst/>
          </a:prstGeom>
          <a:noFill/>
          <a:ln>
            <a:noFill/>
          </a:ln>
        </p:spPr>
      </p:pic>
      <p:pic>
        <p:nvPicPr>
          <p:cNvPr id="289" name="Google Shape;289;p26"/>
          <p:cNvPicPr preferRelativeResize="0"/>
          <p:nvPr/>
        </p:nvPicPr>
        <p:blipFill>
          <a:blip r:embed="rId9">
            <a:alphaModFix/>
          </a:blip>
          <a:stretch>
            <a:fillRect/>
          </a:stretch>
        </p:blipFill>
        <p:spPr>
          <a:xfrm>
            <a:off x="5294349" y="1341827"/>
            <a:ext cx="3697252" cy="1920650"/>
          </a:xfrm>
          <a:prstGeom prst="rect">
            <a:avLst/>
          </a:prstGeom>
          <a:noFill/>
          <a:ln>
            <a:noFill/>
          </a:ln>
        </p:spPr>
      </p:pic>
      <p:pic>
        <p:nvPicPr>
          <p:cNvPr id="290" name="Google Shape;290;p26"/>
          <p:cNvPicPr preferRelativeResize="0"/>
          <p:nvPr/>
        </p:nvPicPr>
        <p:blipFill>
          <a:blip r:embed="rId10">
            <a:alphaModFix/>
          </a:blip>
          <a:stretch>
            <a:fillRect/>
          </a:stretch>
        </p:blipFill>
        <p:spPr>
          <a:xfrm>
            <a:off x="152400" y="3325664"/>
            <a:ext cx="3969669" cy="166543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4"/>
        <p:cNvGrpSpPr/>
        <p:nvPr/>
      </p:nvGrpSpPr>
      <p:grpSpPr>
        <a:xfrm>
          <a:off x="0" y="0"/>
          <a:ext cx="0" cy="0"/>
          <a:chOff x="0" y="0"/>
          <a:chExt cx="0" cy="0"/>
        </a:xfrm>
      </p:grpSpPr>
      <p:sp>
        <p:nvSpPr>
          <p:cNvPr id="295" name="Google Shape;295;g25293c4b1cf_0_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cxnSp>
        <p:nvCxnSpPr>
          <p:cNvPr id="296" name="Google Shape;296;g25293c4b1cf_0_24"/>
          <p:cNvCxnSpPr/>
          <p:nvPr/>
        </p:nvCxnSpPr>
        <p:spPr>
          <a:xfrm rot="10800000" flipH="1">
            <a:off x="1531325" y="1401475"/>
            <a:ext cx="1602900" cy="14700"/>
          </a:xfrm>
          <a:prstGeom prst="straightConnector1">
            <a:avLst/>
          </a:prstGeom>
          <a:noFill/>
          <a:ln w="19050" cap="flat" cmpd="sng">
            <a:solidFill>
              <a:srgbClr val="D75B3F"/>
            </a:solidFill>
            <a:prstDash val="solid"/>
            <a:round/>
            <a:headEnd type="none" w="med" len="med"/>
            <a:tailEnd type="none" w="med" len="med"/>
          </a:ln>
        </p:spPr>
      </p:cxnSp>
      <p:cxnSp>
        <p:nvCxnSpPr>
          <p:cNvPr id="297" name="Google Shape;297;g25293c4b1cf_0_24"/>
          <p:cNvCxnSpPr/>
          <p:nvPr/>
        </p:nvCxnSpPr>
        <p:spPr>
          <a:xfrm rot="10800000" flipH="1">
            <a:off x="4845600" y="1401475"/>
            <a:ext cx="1602900" cy="14700"/>
          </a:xfrm>
          <a:prstGeom prst="straightConnector1">
            <a:avLst/>
          </a:prstGeom>
          <a:noFill/>
          <a:ln w="19050" cap="flat" cmpd="sng">
            <a:solidFill>
              <a:schemeClr val="accent5"/>
            </a:solidFill>
            <a:prstDash val="solid"/>
            <a:round/>
            <a:headEnd type="none" w="med" len="med"/>
            <a:tailEnd type="none" w="med" len="med"/>
          </a:ln>
        </p:spPr>
      </p:cxnSp>
      <p:cxnSp>
        <p:nvCxnSpPr>
          <p:cNvPr id="298" name="Google Shape;298;g25293c4b1cf_0_24"/>
          <p:cNvCxnSpPr/>
          <p:nvPr/>
        </p:nvCxnSpPr>
        <p:spPr>
          <a:xfrm rot="10800000" flipH="1">
            <a:off x="6746500" y="1405525"/>
            <a:ext cx="802500" cy="6600"/>
          </a:xfrm>
          <a:prstGeom prst="straightConnector1">
            <a:avLst/>
          </a:prstGeom>
          <a:noFill/>
          <a:ln w="19050" cap="flat" cmpd="sng">
            <a:solidFill>
              <a:schemeClr val="accent5"/>
            </a:solidFill>
            <a:prstDash val="solid"/>
            <a:round/>
            <a:headEnd type="none" w="med" len="med"/>
            <a:tailEnd type="none" w="med" len="med"/>
          </a:ln>
        </p:spPr>
      </p:cxnSp>
      <p:pic>
        <p:nvPicPr>
          <p:cNvPr id="299" name="Google Shape;299;g25293c4b1cf_0_24"/>
          <p:cNvPicPr preferRelativeResize="0"/>
          <p:nvPr/>
        </p:nvPicPr>
        <p:blipFill>
          <a:blip r:embed="rId3">
            <a:alphaModFix/>
          </a:blip>
          <a:stretch>
            <a:fillRect/>
          </a:stretch>
        </p:blipFill>
        <p:spPr>
          <a:xfrm>
            <a:off x="29688" y="0"/>
            <a:ext cx="9084623"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l="15777" r="12732"/>
          <a:stretch/>
        </p:blipFill>
        <p:spPr>
          <a:xfrm>
            <a:off x="6267000" y="614775"/>
            <a:ext cx="2695450" cy="4528726"/>
          </a:xfrm>
          <a:prstGeom prst="rect">
            <a:avLst/>
          </a:prstGeom>
          <a:noFill/>
          <a:ln>
            <a:noFill/>
          </a:ln>
        </p:spPr>
      </p:pic>
      <p:sp>
        <p:nvSpPr>
          <p:cNvPr id="305" name="Google Shape;305;p28"/>
          <p:cNvSpPr txBox="1">
            <a:spLocks noGrp="1"/>
          </p:cNvSpPr>
          <p:nvPr>
            <p:ph type="title"/>
          </p:nvPr>
        </p:nvSpPr>
        <p:spPr>
          <a:xfrm>
            <a:off x="311700" y="426850"/>
            <a:ext cx="8520600" cy="101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GB" sz="3688">
                <a:solidFill>
                  <a:srgbClr val="D75B3F"/>
                </a:solidFill>
                <a:latin typeface="Oswald"/>
                <a:ea typeface="Oswald"/>
                <a:cs typeface="Oswald"/>
                <a:sym typeface="Oswald"/>
              </a:rPr>
              <a:t>The Dutch Participation Exemption</a:t>
            </a:r>
            <a:endParaRPr/>
          </a:p>
        </p:txBody>
      </p:sp>
      <p:sp>
        <p:nvSpPr>
          <p:cNvPr id="306" name="Google Shape;306;p28"/>
          <p:cNvSpPr txBox="1">
            <a:spLocks noGrp="1"/>
          </p:cNvSpPr>
          <p:nvPr>
            <p:ph type="body" idx="1"/>
          </p:nvPr>
        </p:nvSpPr>
        <p:spPr>
          <a:xfrm>
            <a:off x="311700" y="1350825"/>
            <a:ext cx="5955300" cy="3723300"/>
          </a:xfrm>
          <a:prstGeom prst="rect">
            <a:avLst/>
          </a:prstGeom>
          <a:noFill/>
          <a:ln>
            <a:noFill/>
          </a:ln>
        </p:spPr>
        <p:txBody>
          <a:bodyPr spcFirstLastPara="1" wrap="square" lIns="91425" tIns="91425" rIns="91425" bIns="91425" anchor="t" anchorCtr="0">
            <a:noAutofit/>
          </a:bodyPr>
          <a:lstStyle/>
          <a:p>
            <a:pPr marL="457200" lvl="0" indent="-323532" algn="l" rtl="0">
              <a:lnSpc>
                <a:spcPct val="130000"/>
              </a:lnSpc>
              <a:spcBef>
                <a:spcPts val="0"/>
              </a:spcBef>
              <a:spcAft>
                <a:spcPts val="0"/>
              </a:spcAft>
              <a:buSzPts val="1495"/>
              <a:buChar char="●"/>
            </a:pPr>
            <a:r>
              <a:rPr lang="en-GB" sz="1495"/>
              <a:t>Dividends and capital gains of subsidiaries of holdings companies coming into the Netherlands are not taxed (if the holding owns 5% of the subsidiary). </a:t>
            </a:r>
            <a:endParaRPr sz="1495"/>
          </a:p>
          <a:p>
            <a:pPr marL="457200" lvl="0" indent="-323532" algn="l" rtl="0">
              <a:lnSpc>
                <a:spcPct val="130000"/>
              </a:lnSpc>
              <a:spcBef>
                <a:spcPts val="0"/>
              </a:spcBef>
              <a:spcAft>
                <a:spcPts val="0"/>
              </a:spcAft>
              <a:buSzPts val="1495"/>
              <a:buChar char="●"/>
            </a:pPr>
            <a:r>
              <a:rPr lang="en-GB" sz="1495"/>
              <a:t>Profits of the subsidiary are already taxed in the country where it is operating and taxing the dividends paid to the holdings would amount to double taxation of corporate profits. </a:t>
            </a:r>
            <a:endParaRPr sz="1495"/>
          </a:p>
          <a:p>
            <a:pPr marL="457200" lvl="0" indent="-323532" algn="l" rtl="0">
              <a:lnSpc>
                <a:spcPct val="130000"/>
              </a:lnSpc>
              <a:spcBef>
                <a:spcPts val="0"/>
              </a:spcBef>
              <a:spcAft>
                <a:spcPts val="0"/>
              </a:spcAft>
              <a:buSzPts val="1495"/>
              <a:buChar char="●"/>
            </a:pPr>
            <a:r>
              <a:rPr lang="en-GB" sz="1495"/>
              <a:t>Foreign multinationals use the Netherlands to channel corporate profits and dividends to avoid taxation on them.</a:t>
            </a:r>
            <a:endParaRPr sz="1495"/>
          </a:p>
          <a:p>
            <a:pPr marL="457200" lvl="0" indent="-323532" algn="l" rtl="0">
              <a:lnSpc>
                <a:spcPct val="130000"/>
              </a:lnSpc>
              <a:spcBef>
                <a:spcPts val="0"/>
              </a:spcBef>
              <a:spcAft>
                <a:spcPts val="0"/>
              </a:spcAft>
              <a:buSzPts val="1495"/>
              <a:buChar char="●"/>
            </a:pPr>
            <a:r>
              <a:rPr lang="en-GB" sz="1495"/>
              <a:t>Since recent OECD policy changes, the average effective tax on dividends is around 1-2% while the official minimum 15% only applies to a small number of countries with few economic ties to the Netherlands.</a:t>
            </a:r>
            <a:endParaRPr sz="1495"/>
          </a:p>
          <a:p>
            <a:pPr marL="0" lvl="0" indent="0" algn="l" rtl="0">
              <a:lnSpc>
                <a:spcPct val="130000"/>
              </a:lnSpc>
              <a:spcBef>
                <a:spcPts val="0"/>
              </a:spcBef>
              <a:spcAft>
                <a:spcPts val="0"/>
              </a:spcAft>
              <a:buSzPts val="852"/>
              <a:buNone/>
            </a:pPr>
            <a:endParaRPr sz="1495"/>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10"/>
        <p:cNvGrpSpPr/>
        <p:nvPr/>
      </p:nvGrpSpPr>
      <p:grpSpPr>
        <a:xfrm>
          <a:off x="0" y="0"/>
          <a:ext cx="0" cy="0"/>
          <a:chOff x="0" y="0"/>
          <a:chExt cx="0" cy="0"/>
        </a:xfrm>
      </p:grpSpPr>
      <p:sp>
        <p:nvSpPr>
          <p:cNvPr id="311" name="Google Shape;311;g255dfe6609b_0_23"/>
          <p:cNvSpPr txBox="1">
            <a:spLocks noGrp="1"/>
          </p:cNvSpPr>
          <p:nvPr>
            <p:ph type="title"/>
          </p:nvPr>
        </p:nvSpPr>
        <p:spPr>
          <a:xfrm>
            <a:off x="1311550" y="515725"/>
            <a:ext cx="6746400" cy="74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GB" dirty="0">
                <a:solidFill>
                  <a:srgbClr val="D75B3F"/>
                </a:solidFill>
                <a:latin typeface="Oswald"/>
                <a:ea typeface="Oswald"/>
                <a:cs typeface="Oswald"/>
                <a:sym typeface="Oswald"/>
              </a:rPr>
              <a:t>History of the Dutch Participation Exemption </a:t>
            </a:r>
            <a:endParaRPr dirty="0">
              <a:solidFill>
                <a:srgbClr val="D75B3F"/>
              </a:solidFill>
              <a:latin typeface="Oswald"/>
              <a:ea typeface="Oswald"/>
              <a:cs typeface="Oswald"/>
              <a:sym typeface="Oswald"/>
            </a:endParaRPr>
          </a:p>
        </p:txBody>
      </p:sp>
      <p:pic>
        <p:nvPicPr>
          <p:cNvPr id="312" name="Google Shape;312;g255dfe6609b_0_23"/>
          <p:cNvPicPr preferRelativeResize="0"/>
          <p:nvPr/>
        </p:nvPicPr>
        <p:blipFill>
          <a:blip r:embed="rId3">
            <a:alphaModFix/>
          </a:blip>
          <a:stretch>
            <a:fillRect/>
          </a:stretch>
        </p:blipFill>
        <p:spPr>
          <a:xfrm>
            <a:off x="564537" y="1445725"/>
            <a:ext cx="8014926" cy="3454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6"/>
        <p:cNvGrpSpPr/>
        <p:nvPr/>
      </p:nvGrpSpPr>
      <p:grpSpPr>
        <a:xfrm>
          <a:off x="0" y="0"/>
          <a:ext cx="0" cy="0"/>
          <a:chOff x="0" y="0"/>
          <a:chExt cx="0" cy="0"/>
        </a:xfrm>
      </p:grpSpPr>
      <p:sp>
        <p:nvSpPr>
          <p:cNvPr id="317" name="Google Shape;317;g25293c4b1cf_0_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8" name="Google Shape;318;g25293c4b1cf_0_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19" name="Google Shape;319;g25293c4b1cf_0_45"/>
          <p:cNvPicPr preferRelativeResize="0"/>
          <p:nvPr/>
        </p:nvPicPr>
        <p:blipFill>
          <a:blip r:embed="rId3">
            <a:alphaModFix/>
          </a:blip>
          <a:stretch>
            <a:fillRect/>
          </a:stretch>
        </p:blipFill>
        <p:spPr>
          <a:xfrm>
            <a:off x="0" y="101023"/>
            <a:ext cx="9144000" cy="4941455"/>
          </a:xfrm>
          <a:prstGeom prst="rect">
            <a:avLst/>
          </a:prstGeom>
          <a:noFill/>
          <a:ln>
            <a:noFill/>
          </a:ln>
        </p:spPr>
      </p:pic>
      <p:pic>
        <p:nvPicPr>
          <p:cNvPr id="320" name="Google Shape;320;g25293c4b1cf_0_45"/>
          <p:cNvPicPr preferRelativeResize="0"/>
          <p:nvPr/>
        </p:nvPicPr>
        <p:blipFill>
          <a:blip r:embed="rId4">
            <a:alphaModFix/>
          </a:blip>
          <a:stretch>
            <a:fillRect/>
          </a:stretch>
        </p:blipFill>
        <p:spPr>
          <a:xfrm>
            <a:off x="0" y="147914"/>
            <a:ext cx="9144000" cy="48476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4"/>
        <p:cNvGrpSpPr/>
        <p:nvPr/>
      </p:nvGrpSpPr>
      <p:grpSpPr>
        <a:xfrm>
          <a:off x="0" y="0"/>
          <a:ext cx="0" cy="0"/>
          <a:chOff x="0" y="0"/>
          <a:chExt cx="0" cy="0"/>
        </a:xfrm>
      </p:grpSpPr>
      <p:pic>
        <p:nvPicPr>
          <p:cNvPr id="325" name="Google Shape;325;p31"/>
          <p:cNvPicPr preferRelativeResize="0"/>
          <p:nvPr/>
        </p:nvPicPr>
        <p:blipFill>
          <a:blip r:embed="rId3">
            <a:alphaModFix/>
          </a:blip>
          <a:stretch>
            <a:fillRect/>
          </a:stretch>
        </p:blipFill>
        <p:spPr>
          <a:xfrm>
            <a:off x="1160049" y="404450"/>
            <a:ext cx="6674999" cy="4739050"/>
          </a:xfrm>
          <a:prstGeom prst="rect">
            <a:avLst/>
          </a:prstGeom>
          <a:noFill/>
          <a:ln>
            <a:noFill/>
          </a:ln>
        </p:spPr>
      </p:pic>
      <p:sp>
        <p:nvSpPr>
          <p:cNvPr id="326" name="Google Shape;326;p31"/>
          <p:cNvSpPr txBox="1">
            <a:spLocks noGrp="1"/>
          </p:cNvSpPr>
          <p:nvPr>
            <p:ph type="title"/>
          </p:nvPr>
        </p:nvSpPr>
        <p:spPr>
          <a:xfrm>
            <a:off x="311700" y="222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620">
                <a:solidFill>
                  <a:srgbClr val="D75B3F"/>
                </a:solidFill>
                <a:latin typeface="Oswald"/>
                <a:ea typeface="Oswald"/>
                <a:cs typeface="Oswald"/>
                <a:sym typeface="Oswald"/>
              </a:rPr>
              <a:t>The dividend tax </a:t>
            </a:r>
            <a:endParaRPr sz="3620">
              <a:solidFill>
                <a:srgbClr val="D75B3F"/>
              </a:solidFill>
              <a:latin typeface="Oswald"/>
              <a:ea typeface="Oswald"/>
              <a:cs typeface="Oswald"/>
              <a:sym typeface="Oswa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311700" y="15473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D75B3F"/>
                </a:solidFill>
                <a:latin typeface="Oswald"/>
                <a:ea typeface="Oswald"/>
                <a:cs typeface="Oswald"/>
                <a:sym typeface="Oswa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2017-2018</a:t>
            </a:r>
            <a:r>
              <a:rPr lang="en-GB">
                <a:solidFill>
                  <a:srgbClr val="D75B3F"/>
                </a:solidFill>
                <a:latin typeface="Oswald"/>
                <a:ea typeface="Oswald"/>
                <a:cs typeface="Oswald"/>
                <a:sym typeface="Oswald"/>
              </a:rPr>
              <a:t>: Attempt to abolish the dividend tax and with that make the participation exemption redundant</a:t>
            </a:r>
            <a:endParaRPr>
              <a:solidFill>
                <a:srgbClr val="D75B3F"/>
              </a:solidFill>
              <a:latin typeface="Oswald"/>
              <a:ea typeface="Oswald"/>
              <a:cs typeface="Oswald"/>
              <a:sym typeface="Oswald"/>
            </a:endParaRPr>
          </a:p>
        </p:txBody>
      </p:sp>
      <p:sp>
        <p:nvSpPr>
          <p:cNvPr id="332" name="Google Shape;332;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GB"/>
              <a:t>The coalition agreement of Rutte III of 2017 stated the goal to abolish the 15% dividend tax. The reason was attract corporations to legally headquarter in the Netherland to benefit from the absence of a dividend tax. </a:t>
            </a:r>
            <a:endParaRPr/>
          </a:p>
          <a:p>
            <a:pPr marL="457200" lvl="0" indent="-342900" algn="l" rtl="0">
              <a:lnSpc>
                <a:spcPct val="115000"/>
              </a:lnSpc>
              <a:spcBef>
                <a:spcPts val="0"/>
              </a:spcBef>
              <a:spcAft>
                <a:spcPts val="0"/>
              </a:spcAft>
              <a:buSzPts val="1800"/>
              <a:buChar char="●"/>
            </a:pPr>
            <a:r>
              <a:rPr lang="en-GB"/>
              <a:t>The plan to abolish dividend tax proved so controversial that it was discarded in October 2018. This was a public loss for multinationals, prime minister Mark Rutte and his conservative liberal party VVD. </a:t>
            </a:r>
            <a:endParaRPr/>
          </a:p>
          <a:p>
            <a:pPr marL="457200" lvl="0" indent="-342900" algn="l" rtl="0">
              <a:lnSpc>
                <a:spcPct val="115000"/>
              </a:lnSpc>
              <a:spcBef>
                <a:spcPts val="0"/>
              </a:spcBef>
              <a:spcAft>
                <a:spcPts val="0"/>
              </a:spcAft>
              <a:buSzPts val="1800"/>
              <a:buChar char="●"/>
            </a:pPr>
            <a:r>
              <a:rPr lang="en-GB"/>
              <a:t>Instead, the cabinet lowered corporate income tax more than was initially planned to achieve the same amount of tax revenue reduction.</a:t>
            </a:r>
            <a:endParaRPr/>
          </a:p>
          <a:p>
            <a:pPr marL="114300" lvl="0" indent="0" algn="l" rtl="0">
              <a:lnSpc>
                <a:spcPct val="115000"/>
              </a:lnSpc>
              <a:spcBef>
                <a:spcPts val="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820">
                <a:solidFill>
                  <a:srgbClr val="D75B3F"/>
                </a:solidFill>
                <a:latin typeface="Oswald"/>
                <a:ea typeface="Oswald"/>
                <a:cs typeface="Oswald"/>
                <a:sym typeface="Oswald"/>
              </a:rPr>
              <a:t>Learning objectives</a:t>
            </a:r>
            <a:endParaRPr sz="2820">
              <a:solidFill>
                <a:srgbClr val="D75B3F"/>
              </a:solidFill>
              <a:latin typeface="Oswald"/>
              <a:ea typeface="Oswald"/>
              <a:cs typeface="Oswald"/>
              <a:sym typeface="Oswald"/>
            </a:endParaRPr>
          </a:p>
        </p:txBody>
      </p:sp>
      <p:sp>
        <p:nvSpPr>
          <p:cNvPr id="76" name="Google Shape;76;p3"/>
          <p:cNvSpPr txBox="1">
            <a:spLocks noGrp="1"/>
          </p:cNvSpPr>
          <p:nvPr>
            <p:ph type="body" idx="1"/>
          </p:nvPr>
        </p:nvSpPr>
        <p:spPr>
          <a:xfrm>
            <a:off x="311700" y="1494600"/>
            <a:ext cx="8520600" cy="27546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Lato"/>
              <a:buChar char="●"/>
            </a:pPr>
            <a:r>
              <a:rPr lang="en-GB" dirty="0">
                <a:latin typeface="Lato"/>
                <a:ea typeface="Lato"/>
                <a:cs typeface="Lato"/>
                <a:sym typeface="Lato"/>
              </a:rPr>
              <a:t>Understanding the basics of tax evasion and avoidance of individuals and multinational corporations</a:t>
            </a:r>
            <a:endParaRPr dirty="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en-GB" dirty="0">
                <a:latin typeface="Lato"/>
                <a:ea typeface="Lato"/>
                <a:cs typeface="Lato"/>
                <a:sym typeface="Lato"/>
              </a:rPr>
              <a:t>Being aware of the international role of the Netherlands in taxing multinational corporations</a:t>
            </a:r>
            <a:endParaRPr dirty="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en-GB" dirty="0">
                <a:latin typeface="Lato"/>
                <a:ea typeface="Lato"/>
                <a:cs typeface="Lato"/>
                <a:sym typeface="Lato"/>
              </a:rPr>
              <a:t>Being able to put recent policy developments in historical context</a:t>
            </a:r>
            <a:endParaRPr dirty="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en-GB" dirty="0">
                <a:latin typeface="Lato"/>
                <a:ea typeface="Lato"/>
                <a:cs typeface="Lato"/>
                <a:sym typeface="Lato"/>
              </a:rPr>
              <a:t>Being able to analyse power dynamics and relations</a:t>
            </a:r>
            <a:endParaRPr dirty="0">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
        <p:cNvGrpSpPr/>
        <p:nvPr/>
      </p:nvGrpSpPr>
      <p:grpSpPr>
        <a:xfrm>
          <a:off x="0" y="0"/>
          <a:ext cx="0" cy="0"/>
          <a:chOff x="0" y="0"/>
          <a:chExt cx="0" cy="0"/>
        </a:xfrm>
      </p:grpSpPr>
      <p:sp>
        <p:nvSpPr>
          <p:cNvPr id="337" name="Google Shape;337;g2531edd772f_0_42"/>
          <p:cNvSpPr txBox="1">
            <a:spLocks noGrp="1"/>
          </p:cNvSpPr>
          <p:nvPr>
            <p:ph type="title"/>
          </p:nvPr>
        </p:nvSpPr>
        <p:spPr>
          <a:xfrm>
            <a:off x="311700" y="154755"/>
            <a:ext cx="8520600" cy="830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100"/>
              <a:buNone/>
            </a:pPr>
            <a:r>
              <a:rPr lang="en-GB" sz="3100">
                <a:solidFill>
                  <a:srgbClr val="D75B3F"/>
                </a:solidFill>
                <a:latin typeface="Oswald"/>
                <a:ea typeface="Oswald"/>
                <a:cs typeface="Oswald"/>
                <a:sym typeface="Oswald"/>
              </a:rPr>
              <a:t>A lack of withholding taxes on interest and royalties</a:t>
            </a:r>
            <a:endParaRPr sz="3100">
              <a:solidFill>
                <a:srgbClr val="D75B3F"/>
              </a:solidFill>
              <a:latin typeface="Oswald"/>
              <a:ea typeface="Oswald"/>
              <a:cs typeface="Oswald"/>
              <a:sym typeface="Oswald"/>
            </a:endParaRPr>
          </a:p>
        </p:txBody>
      </p:sp>
      <p:sp>
        <p:nvSpPr>
          <p:cNvPr id="338" name="Google Shape;338;g2531edd772f_0_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7027" algn="l" rtl="0">
              <a:lnSpc>
                <a:spcPct val="95000"/>
              </a:lnSpc>
              <a:spcBef>
                <a:spcPts val="1000"/>
              </a:spcBef>
              <a:spcAft>
                <a:spcPts val="0"/>
              </a:spcAft>
              <a:buSzPts val="1865"/>
              <a:buFont typeface="Lato"/>
              <a:buChar char="●"/>
            </a:pPr>
            <a:r>
              <a:rPr lang="en-GB" sz="1865">
                <a:latin typeface="Lato"/>
                <a:ea typeface="Lato"/>
                <a:cs typeface="Lato"/>
                <a:sym typeface="Lato"/>
              </a:rPr>
              <a:t>The Netherlands had no withholding taxes on interest and royalties. </a:t>
            </a:r>
            <a:endParaRPr sz="1865">
              <a:latin typeface="Lato"/>
              <a:ea typeface="Lato"/>
              <a:cs typeface="Lato"/>
              <a:sym typeface="Lato"/>
            </a:endParaRPr>
          </a:p>
          <a:p>
            <a:pPr marL="457200" lvl="0" indent="-347027" algn="l" rtl="0">
              <a:lnSpc>
                <a:spcPct val="95000"/>
              </a:lnSpc>
              <a:spcBef>
                <a:spcPts val="1000"/>
              </a:spcBef>
              <a:spcAft>
                <a:spcPts val="0"/>
              </a:spcAft>
              <a:buSzPts val="1865"/>
              <a:buFont typeface="Lato"/>
              <a:buChar char="●"/>
            </a:pPr>
            <a:r>
              <a:rPr lang="en-GB" sz="1865">
                <a:latin typeface="Lato"/>
                <a:ea typeface="Lato"/>
                <a:cs typeface="Lato"/>
                <a:sym typeface="Lato"/>
              </a:rPr>
              <a:t>In 1987, the government stated that the reason for this lack of taxation was that it aimed for unhindered international investment flows.</a:t>
            </a:r>
            <a:endParaRPr sz="1865">
              <a:latin typeface="Lato"/>
              <a:ea typeface="Lato"/>
              <a:cs typeface="Lato"/>
              <a:sym typeface="Lato"/>
            </a:endParaRPr>
          </a:p>
          <a:p>
            <a:pPr marL="457200" lvl="0" indent="-347027" algn="l" rtl="0">
              <a:lnSpc>
                <a:spcPct val="95000"/>
              </a:lnSpc>
              <a:spcBef>
                <a:spcPts val="1000"/>
              </a:spcBef>
              <a:spcAft>
                <a:spcPts val="0"/>
              </a:spcAft>
              <a:buSzPts val="1865"/>
              <a:buFont typeface="Lato"/>
              <a:buChar char="●"/>
            </a:pPr>
            <a:r>
              <a:rPr lang="en-GB" sz="1865">
                <a:latin typeface="Lato"/>
                <a:ea typeface="Lato"/>
                <a:cs typeface="Lato"/>
                <a:sym typeface="Lato"/>
              </a:rPr>
              <a:t>In 2021, the Netherlands introduced withholding taxes on interest and royalties when a financial flow goes to a limited number of non-EU tax havens.</a:t>
            </a:r>
            <a:endParaRPr/>
          </a:p>
        </p:txBody>
      </p:sp>
      <p:pic>
        <p:nvPicPr>
          <p:cNvPr id="339" name="Google Shape;339;g2531edd772f_0_42"/>
          <p:cNvPicPr preferRelativeResize="0"/>
          <p:nvPr/>
        </p:nvPicPr>
        <p:blipFill>
          <a:blip r:embed="rId3">
            <a:alphaModFix/>
          </a:blip>
          <a:stretch>
            <a:fillRect/>
          </a:stretch>
        </p:blipFill>
        <p:spPr>
          <a:xfrm>
            <a:off x="6801500" y="2864075"/>
            <a:ext cx="2094299" cy="21864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sp>
        <p:nvSpPr>
          <p:cNvPr id="344" name="Google Shape;344;g25293c4b1cf_0_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5" name="Google Shape;345;g25293c4b1cf_0_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46" name="Google Shape;346;g25293c4b1cf_0_52"/>
          <p:cNvPicPr preferRelativeResize="0"/>
          <p:nvPr/>
        </p:nvPicPr>
        <p:blipFill>
          <a:blip r:embed="rId3">
            <a:alphaModFix/>
          </a:blip>
          <a:stretch>
            <a:fillRect/>
          </a:stretch>
        </p:blipFill>
        <p:spPr>
          <a:xfrm>
            <a:off x="0" y="150935"/>
            <a:ext cx="9143999" cy="4841630"/>
          </a:xfrm>
          <a:prstGeom prst="rect">
            <a:avLst/>
          </a:prstGeom>
          <a:noFill/>
          <a:ln>
            <a:noFill/>
          </a:ln>
        </p:spPr>
      </p:pic>
      <p:pic>
        <p:nvPicPr>
          <p:cNvPr id="347" name="Google Shape;347;g25293c4b1cf_0_52"/>
          <p:cNvPicPr preferRelativeResize="0"/>
          <p:nvPr/>
        </p:nvPicPr>
        <p:blipFill>
          <a:blip r:embed="rId4">
            <a:alphaModFix/>
          </a:blip>
          <a:stretch>
            <a:fillRect/>
          </a:stretch>
        </p:blipFill>
        <p:spPr>
          <a:xfrm>
            <a:off x="0" y="178143"/>
            <a:ext cx="9144002" cy="478721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1"/>
        <p:cNvGrpSpPr/>
        <p:nvPr/>
      </p:nvGrpSpPr>
      <p:grpSpPr>
        <a:xfrm>
          <a:off x="0" y="0"/>
          <a:ext cx="0" cy="0"/>
          <a:chOff x="0" y="0"/>
          <a:chExt cx="0" cy="0"/>
        </a:xfrm>
      </p:grpSpPr>
      <p:sp>
        <p:nvSpPr>
          <p:cNvPr id="352" name="Google Shape;352;g25293c4b1cf_0_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3" name="Google Shape;353;g25293c4b1cf_0_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54" name="Google Shape;354;g25293c4b1cf_0_58"/>
          <p:cNvPicPr preferRelativeResize="0"/>
          <p:nvPr/>
        </p:nvPicPr>
        <p:blipFill>
          <a:blip r:embed="rId3">
            <a:alphaModFix/>
          </a:blip>
          <a:stretch>
            <a:fillRect/>
          </a:stretch>
        </p:blipFill>
        <p:spPr>
          <a:xfrm>
            <a:off x="0" y="86842"/>
            <a:ext cx="9144000" cy="4969816"/>
          </a:xfrm>
          <a:prstGeom prst="rect">
            <a:avLst/>
          </a:prstGeom>
          <a:noFill/>
          <a:ln>
            <a:noFill/>
          </a:ln>
        </p:spPr>
      </p:pic>
      <p:pic>
        <p:nvPicPr>
          <p:cNvPr id="355" name="Google Shape;355;g25293c4b1cf_0_58"/>
          <p:cNvPicPr preferRelativeResize="0"/>
          <p:nvPr/>
        </p:nvPicPr>
        <p:blipFill>
          <a:blip r:embed="rId4">
            <a:alphaModFix/>
          </a:blip>
          <a:stretch>
            <a:fillRect/>
          </a:stretch>
        </p:blipFill>
        <p:spPr>
          <a:xfrm>
            <a:off x="0" y="86854"/>
            <a:ext cx="9143998" cy="48600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9"/>
        <p:cNvGrpSpPr/>
        <p:nvPr/>
      </p:nvGrpSpPr>
      <p:grpSpPr>
        <a:xfrm>
          <a:off x="0" y="0"/>
          <a:ext cx="0" cy="0"/>
          <a:chOff x="0" y="0"/>
          <a:chExt cx="0" cy="0"/>
        </a:xfrm>
      </p:grpSpPr>
      <p:pic>
        <p:nvPicPr>
          <p:cNvPr id="360" name="Google Shape;360;p36"/>
          <p:cNvPicPr preferRelativeResize="0"/>
          <p:nvPr/>
        </p:nvPicPr>
        <p:blipFill>
          <a:blip r:embed="rId3">
            <a:alphaModFix/>
          </a:blip>
          <a:stretch>
            <a:fillRect/>
          </a:stretch>
        </p:blipFill>
        <p:spPr>
          <a:xfrm>
            <a:off x="6227125" y="1952475"/>
            <a:ext cx="3048000" cy="3124200"/>
          </a:xfrm>
          <a:prstGeom prst="rect">
            <a:avLst/>
          </a:prstGeom>
          <a:noFill/>
          <a:ln>
            <a:noFill/>
          </a:ln>
        </p:spPr>
      </p:pic>
      <p:sp>
        <p:nvSpPr>
          <p:cNvPr id="361" name="Google Shape;361;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020">
                <a:solidFill>
                  <a:srgbClr val="D75B3F"/>
                </a:solidFill>
                <a:latin typeface="Oswald"/>
                <a:ea typeface="Oswald"/>
                <a:cs typeface="Oswald"/>
                <a:sym typeface="Oswald"/>
              </a:rPr>
              <a:t>Bilateral tax and investment treaties </a:t>
            </a:r>
            <a:endParaRPr sz="3020">
              <a:solidFill>
                <a:srgbClr val="D75B3F"/>
              </a:solidFill>
              <a:latin typeface="Oswald"/>
              <a:ea typeface="Oswald"/>
              <a:cs typeface="Oswald"/>
              <a:sym typeface="Oswald"/>
            </a:endParaRPr>
          </a:p>
        </p:txBody>
      </p:sp>
      <p:sp>
        <p:nvSpPr>
          <p:cNvPr id="362" name="Google Shape;362;p36"/>
          <p:cNvSpPr txBox="1">
            <a:spLocks noGrp="1"/>
          </p:cNvSpPr>
          <p:nvPr>
            <p:ph type="body" idx="1"/>
          </p:nvPr>
        </p:nvSpPr>
        <p:spPr>
          <a:xfrm>
            <a:off x="238850" y="1312750"/>
            <a:ext cx="63924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1000"/>
              </a:spcBef>
              <a:spcAft>
                <a:spcPts val="0"/>
              </a:spcAft>
              <a:buSzPts val="1800"/>
              <a:buChar char="●"/>
            </a:pPr>
            <a:r>
              <a:rPr lang="en-GB"/>
              <a:t>The Netherlands has been early and particularly successful in getting other countries to agree to low or no withholding taxes on dividends. </a:t>
            </a:r>
            <a:endParaRPr/>
          </a:p>
          <a:p>
            <a:pPr marL="457200" lvl="0" indent="-342900" algn="l" rtl="0">
              <a:lnSpc>
                <a:spcPct val="115000"/>
              </a:lnSpc>
              <a:spcBef>
                <a:spcPts val="1000"/>
              </a:spcBef>
              <a:spcAft>
                <a:spcPts val="0"/>
              </a:spcAft>
              <a:buSzPts val="1800"/>
              <a:buChar char="●"/>
            </a:pPr>
            <a:r>
              <a:rPr lang="en-GB"/>
              <a:t>Differences between the rules of the many bilateral tax and investment treaties also enable ‘treaty shopping’, in which financial flows are relocated in order to advantage of inconsistencies.</a:t>
            </a:r>
            <a:endParaRPr/>
          </a:p>
          <a:p>
            <a:pPr marL="457200" lvl="0" indent="-342900" algn="l" rtl="0">
              <a:lnSpc>
                <a:spcPct val="115000"/>
              </a:lnSpc>
              <a:spcBef>
                <a:spcPts val="1000"/>
              </a:spcBef>
              <a:spcAft>
                <a:spcPts val="0"/>
              </a:spcAft>
              <a:buSzPts val="1800"/>
              <a:buChar char="●"/>
            </a:pPr>
            <a:r>
              <a:rPr lang="en-GB"/>
              <a:t>The Netherlands is extra attractive as member state of the European Union and country in which laws related to conduit, or letterbox, companies are extra flexible.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6"/>
        <p:cNvGrpSpPr/>
        <p:nvPr/>
      </p:nvGrpSpPr>
      <p:grpSpPr>
        <a:xfrm>
          <a:off x="0" y="0"/>
          <a:ext cx="0" cy="0"/>
          <a:chOff x="0" y="0"/>
          <a:chExt cx="0" cy="0"/>
        </a:xfrm>
      </p:grpSpPr>
      <p:pic>
        <p:nvPicPr>
          <p:cNvPr id="367" name="Google Shape;367;p37"/>
          <p:cNvPicPr preferRelativeResize="0"/>
          <p:nvPr/>
        </p:nvPicPr>
        <p:blipFill rotWithShape="1">
          <a:blip r:embed="rId3">
            <a:alphaModFix/>
          </a:blip>
          <a:srcRect r="11497"/>
          <a:stretch/>
        </p:blipFill>
        <p:spPr>
          <a:xfrm>
            <a:off x="7125125" y="-10"/>
            <a:ext cx="2018875" cy="2535685"/>
          </a:xfrm>
          <a:prstGeom prst="rect">
            <a:avLst/>
          </a:prstGeom>
          <a:noFill/>
          <a:ln>
            <a:noFill/>
          </a:ln>
        </p:spPr>
      </p:pic>
      <p:sp>
        <p:nvSpPr>
          <p:cNvPr id="368" name="Google Shape;368;p37"/>
          <p:cNvSpPr txBox="1">
            <a:spLocks noGrp="1"/>
          </p:cNvSpPr>
          <p:nvPr>
            <p:ph type="title"/>
          </p:nvPr>
        </p:nvSpPr>
        <p:spPr>
          <a:xfrm>
            <a:off x="471975" y="474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720">
                <a:solidFill>
                  <a:srgbClr val="D75B3F"/>
                </a:solidFill>
                <a:latin typeface="Oswald"/>
                <a:ea typeface="Oswald"/>
                <a:cs typeface="Oswald"/>
                <a:sym typeface="Oswald"/>
              </a:rPr>
              <a:t>History</a:t>
            </a:r>
            <a:endParaRPr sz="3720">
              <a:solidFill>
                <a:srgbClr val="D75B3F"/>
              </a:solidFill>
              <a:latin typeface="Oswald"/>
              <a:ea typeface="Oswald"/>
              <a:cs typeface="Oswald"/>
              <a:sym typeface="Oswald"/>
            </a:endParaRPr>
          </a:p>
        </p:txBody>
      </p:sp>
      <p:sp>
        <p:nvSpPr>
          <p:cNvPr id="369" name="Google Shape;369;p37"/>
          <p:cNvSpPr txBox="1">
            <a:spLocks noGrp="1"/>
          </p:cNvSpPr>
          <p:nvPr>
            <p:ph type="body" idx="1"/>
          </p:nvPr>
        </p:nvSpPr>
        <p:spPr>
          <a:xfrm>
            <a:off x="311700" y="1545875"/>
            <a:ext cx="76161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1000"/>
              </a:spcBef>
              <a:spcAft>
                <a:spcPts val="0"/>
              </a:spcAft>
              <a:buSzPts val="1800"/>
              <a:buChar char="●"/>
            </a:pPr>
            <a:r>
              <a:rPr lang="en-GB" b="1"/>
              <a:t>Interwar 1930s</a:t>
            </a:r>
            <a:r>
              <a:rPr lang="en-GB"/>
              <a:t>: The Netherlands agreed its first general tax treaties based on the League of Nations models</a:t>
            </a:r>
            <a:endParaRPr/>
          </a:p>
          <a:p>
            <a:pPr marL="457200" lvl="0" indent="-342900" algn="l" rtl="0">
              <a:lnSpc>
                <a:spcPct val="115000"/>
              </a:lnSpc>
              <a:spcBef>
                <a:spcPts val="1000"/>
              </a:spcBef>
              <a:spcAft>
                <a:spcPts val="0"/>
              </a:spcAft>
              <a:buSzPts val="1800"/>
              <a:buChar char="●"/>
            </a:pPr>
            <a:r>
              <a:rPr lang="en-GB" b="1"/>
              <a:t>Post-war decades</a:t>
            </a:r>
            <a:r>
              <a:rPr lang="en-GB"/>
              <a:t>: It made many more general tax treaties with other countries</a:t>
            </a:r>
            <a:endParaRPr/>
          </a:p>
          <a:p>
            <a:pPr marL="457200" lvl="0" indent="-342900" algn="l" rtl="0">
              <a:lnSpc>
                <a:spcPct val="115000"/>
              </a:lnSpc>
              <a:spcBef>
                <a:spcPts val="1000"/>
              </a:spcBef>
              <a:spcAft>
                <a:spcPts val="0"/>
              </a:spcAft>
              <a:buSzPts val="1800"/>
              <a:buChar char="●"/>
            </a:pPr>
            <a:r>
              <a:rPr lang="en-GB" b="1"/>
              <a:t>1980s</a:t>
            </a:r>
            <a:r>
              <a:rPr lang="en-GB"/>
              <a:t>: As tax avoidance became more prevalent, it entered the Dutch political debate and other countries concerns. </a:t>
            </a:r>
            <a:endParaRPr/>
          </a:p>
          <a:p>
            <a:pPr marL="457200" lvl="0" indent="-342900" algn="l" rtl="0">
              <a:lnSpc>
                <a:spcPct val="115000"/>
              </a:lnSpc>
              <a:spcBef>
                <a:spcPts val="1000"/>
              </a:spcBef>
              <a:spcAft>
                <a:spcPts val="0"/>
              </a:spcAft>
              <a:buSzPts val="1800"/>
              <a:buChar char="●"/>
            </a:pPr>
            <a:r>
              <a:rPr lang="en-GB" b="1"/>
              <a:t>Today</a:t>
            </a:r>
            <a:r>
              <a:rPr lang="en-GB"/>
              <a:t>: The Netherlands has almost a hundred bilateral tax and investment treaties, generally based on the OECD model convention.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3"/>
        <p:cNvGrpSpPr/>
        <p:nvPr/>
      </p:nvGrpSpPr>
      <p:grpSpPr>
        <a:xfrm>
          <a:off x="0" y="0"/>
          <a:ext cx="0" cy="0"/>
          <a:chOff x="0" y="0"/>
          <a:chExt cx="0" cy="0"/>
        </a:xfrm>
      </p:grpSpPr>
      <p:pic>
        <p:nvPicPr>
          <p:cNvPr id="374" name="Google Shape;374;p39"/>
          <p:cNvPicPr preferRelativeResize="0"/>
          <p:nvPr/>
        </p:nvPicPr>
        <p:blipFill rotWithShape="1">
          <a:blip r:embed="rId3">
            <a:alphaModFix/>
          </a:blip>
          <a:srcRect l="3827" t="8192" r="4449"/>
          <a:stretch/>
        </p:blipFill>
        <p:spPr>
          <a:xfrm>
            <a:off x="7029825" y="-1"/>
            <a:ext cx="2114175" cy="2011289"/>
          </a:xfrm>
          <a:prstGeom prst="rect">
            <a:avLst/>
          </a:prstGeom>
          <a:noFill/>
          <a:ln>
            <a:noFill/>
          </a:ln>
        </p:spPr>
      </p:pic>
      <p:sp>
        <p:nvSpPr>
          <p:cNvPr id="375" name="Google Shape;375;p39"/>
          <p:cNvSpPr txBox="1">
            <a:spLocks noGrp="1"/>
          </p:cNvSpPr>
          <p:nvPr>
            <p:ph type="title"/>
          </p:nvPr>
        </p:nvSpPr>
        <p:spPr>
          <a:xfrm>
            <a:off x="311700" y="445025"/>
            <a:ext cx="4935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871"/>
              <a:buNone/>
            </a:pPr>
            <a:r>
              <a:rPr lang="en-GB" sz="3800">
                <a:solidFill>
                  <a:srgbClr val="D75B3F"/>
                </a:solidFill>
                <a:latin typeface="Oswald"/>
                <a:ea typeface="Oswald"/>
                <a:cs typeface="Oswald"/>
                <a:sym typeface="Oswald"/>
              </a:rPr>
              <a:t>Advance tax rulings</a:t>
            </a:r>
            <a:r>
              <a:rPr lang="en-GB"/>
              <a:t> </a:t>
            </a:r>
            <a:endParaRPr/>
          </a:p>
        </p:txBody>
      </p:sp>
      <p:sp>
        <p:nvSpPr>
          <p:cNvPr id="376" name="Google Shape;376;p39"/>
          <p:cNvSpPr txBox="1">
            <a:spLocks noGrp="1"/>
          </p:cNvSpPr>
          <p:nvPr>
            <p:ph type="body" idx="1"/>
          </p:nvPr>
        </p:nvSpPr>
        <p:spPr>
          <a:xfrm>
            <a:off x="203975" y="1327350"/>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GB"/>
              <a:t>To attract foreign investment and multinational corporations, the Dutch government offers confidential agreements to provide certainty in advance as to their tax treatment.</a:t>
            </a:r>
            <a:endParaRPr/>
          </a:p>
          <a:p>
            <a:pPr marL="457200" lvl="0" indent="-342900" algn="l" rtl="0">
              <a:lnSpc>
                <a:spcPct val="115000"/>
              </a:lnSpc>
              <a:spcBef>
                <a:spcPts val="0"/>
              </a:spcBef>
              <a:spcAft>
                <a:spcPts val="0"/>
              </a:spcAft>
              <a:buSzPts val="1800"/>
              <a:buChar char="●"/>
            </a:pPr>
            <a:r>
              <a:rPr lang="en-GB"/>
              <a:t>Rulings are meant to address mismatches between Dutch corporate tax rules and those of other countries where multinationals are active. </a:t>
            </a:r>
            <a:endParaRPr/>
          </a:p>
          <a:p>
            <a:pPr marL="457200" lvl="0" indent="-342900" algn="l" rtl="0">
              <a:lnSpc>
                <a:spcPct val="115000"/>
              </a:lnSpc>
              <a:spcBef>
                <a:spcPts val="0"/>
              </a:spcBef>
              <a:spcAft>
                <a:spcPts val="0"/>
              </a:spcAft>
              <a:buSzPts val="1800"/>
              <a:buChar char="●"/>
            </a:pPr>
            <a:r>
              <a:rPr lang="en-GB"/>
              <a:t>Key here are informal capital rulings: </a:t>
            </a:r>
            <a:endParaRPr/>
          </a:p>
          <a:p>
            <a:pPr marL="914400" lvl="1" indent="-317500" algn="l" rtl="0">
              <a:lnSpc>
                <a:spcPct val="115000"/>
              </a:lnSpc>
              <a:spcBef>
                <a:spcPts val="0"/>
              </a:spcBef>
              <a:spcAft>
                <a:spcPts val="0"/>
              </a:spcAft>
              <a:buSzPts val="1400"/>
              <a:buChar char="○"/>
            </a:pPr>
            <a:r>
              <a:rPr lang="en-GB"/>
              <a:t>The Netherlands allows deduction of a (fictitious) royalty or allows capitalization and amortization of intangible assets while no corresponding taxation takes place in the other country. </a:t>
            </a:r>
            <a:endParaRPr/>
          </a:p>
          <a:p>
            <a:pPr marL="914400" lvl="1" indent="-317500" algn="l" rtl="0">
              <a:lnSpc>
                <a:spcPct val="115000"/>
              </a:lnSpc>
              <a:spcBef>
                <a:spcPts val="0"/>
              </a:spcBef>
              <a:spcAft>
                <a:spcPts val="0"/>
              </a:spcAft>
              <a:buSzPts val="1400"/>
              <a:buChar char="○"/>
            </a:pPr>
            <a:r>
              <a:rPr lang="en-GB"/>
              <a:t>This is not in line with the arm’s length principle as it allows for unilateral downward adjustment of profits and resulting in double non-taxation.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0"/>
        <p:cNvGrpSpPr/>
        <p:nvPr/>
      </p:nvGrpSpPr>
      <p:grpSpPr>
        <a:xfrm>
          <a:off x="0" y="0"/>
          <a:ext cx="0" cy="0"/>
          <a:chOff x="0" y="0"/>
          <a:chExt cx="0" cy="0"/>
        </a:xfrm>
      </p:grpSpPr>
      <p:sp>
        <p:nvSpPr>
          <p:cNvPr id="381" name="Google Shape;381;g2531edd772f_0_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39285"/>
              <a:buNone/>
            </a:pPr>
            <a:r>
              <a:rPr lang="en-GB" sz="3000" dirty="0">
                <a:solidFill>
                  <a:srgbClr val="D75B3F"/>
                </a:solidFill>
                <a:latin typeface="Oswald"/>
                <a:ea typeface="Oswald"/>
                <a:cs typeface="Oswald"/>
                <a:sym typeface="Oswald"/>
              </a:rPr>
              <a:t>History of advance tax ruling</a:t>
            </a:r>
            <a:endParaRPr sz="3000" dirty="0">
              <a:solidFill>
                <a:srgbClr val="D75B3F"/>
              </a:solidFill>
              <a:latin typeface="Oswald"/>
              <a:ea typeface="Oswald"/>
              <a:cs typeface="Oswald"/>
              <a:sym typeface="Oswald"/>
            </a:endParaRPr>
          </a:p>
        </p:txBody>
      </p:sp>
      <p:sp>
        <p:nvSpPr>
          <p:cNvPr id="382" name="Google Shape;382;g2531edd772f_0_1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37670" algn="l" rtl="0">
              <a:spcBef>
                <a:spcPts val="1000"/>
              </a:spcBef>
              <a:spcAft>
                <a:spcPts val="0"/>
              </a:spcAft>
              <a:buSzPts val="1718"/>
              <a:buChar char="●"/>
            </a:pPr>
            <a:r>
              <a:rPr lang="en-GB" sz="1400"/>
              <a:t>Post-war period 1945-mid 70s: The Ministry of Finance did the tax rulings for multinational corporations. </a:t>
            </a:r>
            <a:endParaRPr sz="1400"/>
          </a:p>
          <a:p>
            <a:pPr marL="457200" lvl="0" indent="-337670" algn="l" rtl="0">
              <a:spcBef>
                <a:spcPts val="1000"/>
              </a:spcBef>
              <a:spcAft>
                <a:spcPts val="0"/>
              </a:spcAft>
              <a:buSzPts val="1718"/>
              <a:buChar char="●"/>
            </a:pPr>
            <a:r>
              <a:rPr lang="en-GB" sz="1400"/>
              <a:t>Since the mid-1970s: Corporation tax inspectors of the tax authorities do the rulings. </a:t>
            </a:r>
            <a:endParaRPr sz="1400"/>
          </a:p>
          <a:p>
            <a:pPr marL="457200" lvl="0" indent="-337670" algn="l" rtl="0">
              <a:spcBef>
                <a:spcPts val="1000"/>
              </a:spcBef>
              <a:spcAft>
                <a:spcPts val="0"/>
              </a:spcAft>
              <a:buSzPts val="1718"/>
              <a:buChar char="●"/>
            </a:pPr>
            <a:r>
              <a:rPr lang="en-GB" sz="1400"/>
              <a:t>Many rulings up to the mid-1980s were not within the framework of Dutch tax law and did not follow the arm’s length principle. </a:t>
            </a:r>
            <a:endParaRPr sz="1400"/>
          </a:p>
          <a:p>
            <a:pPr marL="457200" lvl="0" indent="-337670" algn="l" rtl="0">
              <a:spcBef>
                <a:spcPts val="1000"/>
              </a:spcBef>
              <a:spcAft>
                <a:spcPts val="0"/>
              </a:spcAft>
              <a:buSzPts val="1718"/>
              <a:buChar char="●"/>
            </a:pPr>
            <a:r>
              <a:rPr lang="en-GB" sz="1400"/>
              <a:t>1986: The government decided upon standardisation through a national tax ruling team which made inspector shopping no longer possible.</a:t>
            </a:r>
            <a:endParaRPr sz="1400"/>
          </a:p>
          <a:p>
            <a:pPr marL="457200" lvl="0" indent="-337670" algn="l" rtl="0">
              <a:spcBef>
                <a:spcPts val="1000"/>
              </a:spcBef>
              <a:spcAft>
                <a:spcPts val="0"/>
              </a:spcAft>
              <a:buSzPts val="1718"/>
              <a:buChar char="●"/>
            </a:pPr>
            <a:r>
              <a:rPr lang="en-GB" sz="1400"/>
              <a:t>1995: Tax ruling policy was again relaxed as for example informal capital rulings were reintroduced. </a:t>
            </a:r>
            <a:endParaRPr sz="1400"/>
          </a:p>
          <a:p>
            <a:pPr marL="457200" lvl="0" indent="-337670" algn="l" rtl="0">
              <a:spcBef>
                <a:spcPts val="1000"/>
              </a:spcBef>
              <a:spcAft>
                <a:spcPts val="0"/>
              </a:spcAft>
              <a:buSzPts val="1718"/>
              <a:buChar char="●"/>
            </a:pPr>
            <a:r>
              <a:rPr lang="en-GB" sz="1400"/>
              <a:t>2018: Tax ruling policy was made stricter. No longer provide rulings where the principal aim of the tax construction is to reduce Dutch tax revenues or profits are shifted to tax havens.</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6"/>
        <p:cNvGrpSpPr/>
        <p:nvPr/>
      </p:nvGrpSpPr>
      <p:grpSpPr>
        <a:xfrm>
          <a:off x="0" y="0"/>
          <a:ext cx="0" cy="0"/>
          <a:chOff x="0" y="0"/>
          <a:chExt cx="0" cy="0"/>
        </a:xfrm>
      </p:grpSpPr>
      <p:pic>
        <p:nvPicPr>
          <p:cNvPr id="387" name="Google Shape;387;g2531edd772f_0_21"/>
          <p:cNvPicPr preferRelativeResize="0"/>
          <p:nvPr/>
        </p:nvPicPr>
        <p:blipFill>
          <a:blip r:embed="rId3">
            <a:alphaModFix/>
          </a:blip>
          <a:stretch>
            <a:fillRect/>
          </a:stretch>
        </p:blipFill>
        <p:spPr>
          <a:xfrm>
            <a:off x="5555307" y="3070450"/>
            <a:ext cx="3436282" cy="1920651"/>
          </a:xfrm>
          <a:prstGeom prst="rect">
            <a:avLst/>
          </a:prstGeom>
          <a:noFill/>
          <a:ln>
            <a:noFill/>
          </a:ln>
        </p:spPr>
      </p:pic>
      <p:pic>
        <p:nvPicPr>
          <p:cNvPr id="388" name="Google Shape;388;g2531edd772f_0_21"/>
          <p:cNvPicPr preferRelativeResize="0"/>
          <p:nvPr/>
        </p:nvPicPr>
        <p:blipFill>
          <a:blip r:embed="rId4">
            <a:alphaModFix/>
          </a:blip>
          <a:stretch>
            <a:fillRect/>
          </a:stretch>
        </p:blipFill>
        <p:spPr>
          <a:xfrm>
            <a:off x="3198775" y="1562860"/>
            <a:ext cx="1388000" cy="1610425"/>
          </a:xfrm>
          <a:prstGeom prst="rect">
            <a:avLst/>
          </a:prstGeom>
          <a:noFill/>
          <a:ln>
            <a:noFill/>
          </a:ln>
        </p:spPr>
      </p:pic>
      <p:pic>
        <p:nvPicPr>
          <p:cNvPr id="389" name="Google Shape;389;g2531edd772f_0_21"/>
          <p:cNvPicPr preferRelativeResize="0"/>
          <p:nvPr/>
        </p:nvPicPr>
        <p:blipFill>
          <a:blip r:embed="rId5">
            <a:alphaModFix/>
          </a:blip>
          <a:stretch>
            <a:fillRect/>
          </a:stretch>
        </p:blipFill>
        <p:spPr>
          <a:xfrm>
            <a:off x="6884500" y="84325"/>
            <a:ext cx="1053525" cy="824125"/>
          </a:xfrm>
          <a:prstGeom prst="rect">
            <a:avLst/>
          </a:prstGeom>
          <a:noFill/>
          <a:ln>
            <a:noFill/>
          </a:ln>
        </p:spPr>
      </p:pic>
      <p:pic>
        <p:nvPicPr>
          <p:cNvPr id="390" name="Google Shape;390;g2531edd772f_0_21"/>
          <p:cNvPicPr preferRelativeResize="0"/>
          <p:nvPr/>
        </p:nvPicPr>
        <p:blipFill rotWithShape="1">
          <a:blip r:embed="rId6">
            <a:alphaModFix/>
          </a:blip>
          <a:srcRect b="23430"/>
          <a:stretch/>
        </p:blipFill>
        <p:spPr>
          <a:xfrm>
            <a:off x="311700" y="464451"/>
            <a:ext cx="4912625" cy="642600"/>
          </a:xfrm>
          <a:prstGeom prst="rect">
            <a:avLst/>
          </a:prstGeom>
          <a:noFill/>
          <a:ln>
            <a:noFill/>
          </a:ln>
        </p:spPr>
      </p:pic>
      <p:pic>
        <p:nvPicPr>
          <p:cNvPr id="391" name="Google Shape;391;g2531edd772f_0_21"/>
          <p:cNvPicPr preferRelativeResize="0"/>
          <p:nvPr/>
        </p:nvPicPr>
        <p:blipFill>
          <a:blip r:embed="rId7">
            <a:alphaModFix/>
          </a:blip>
          <a:stretch>
            <a:fillRect/>
          </a:stretch>
        </p:blipFill>
        <p:spPr>
          <a:xfrm>
            <a:off x="5141951" y="612751"/>
            <a:ext cx="1905975" cy="576675"/>
          </a:xfrm>
          <a:prstGeom prst="rect">
            <a:avLst/>
          </a:prstGeom>
          <a:noFill/>
          <a:ln>
            <a:noFill/>
          </a:ln>
        </p:spPr>
      </p:pic>
      <p:pic>
        <p:nvPicPr>
          <p:cNvPr id="392" name="Google Shape;392;g2531edd772f_0_21"/>
          <p:cNvPicPr preferRelativeResize="0"/>
          <p:nvPr/>
        </p:nvPicPr>
        <p:blipFill>
          <a:blip r:embed="rId8">
            <a:alphaModFix/>
          </a:blip>
          <a:stretch>
            <a:fillRect/>
          </a:stretch>
        </p:blipFill>
        <p:spPr>
          <a:xfrm>
            <a:off x="196375" y="1431039"/>
            <a:ext cx="3002400" cy="1742225"/>
          </a:xfrm>
          <a:prstGeom prst="rect">
            <a:avLst/>
          </a:prstGeom>
          <a:noFill/>
          <a:ln>
            <a:noFill/>
          </a:ln>
        </p:spPr>
      </p:pic>
      <p:pic>
        <p:nvPicPr>
          <p:cNvPr id="393" name="Google Shape;393;g2531edd772f_0_21"/>
          <p:cNvPicPr preferRelativeResize="0"/>
          <p:nvPr/>
        </p:nvPicPr>
        <p:blipFill>
          <a:blip r:embed="rId9">
            <a:alphaModFix/>
          </a:blip>
          <a:stretch>
            <a:fillRect/>
          </a:stretch>
        </p:blipFill>
        <p:spPr>
          <a:xfrm>
            <a:off x="5294349" y="1341827"/>
            <a:ext cx="3697252" cy="1920650"/>
          </a:xfrm>
          <a:prstGeom prst="rect">
            <a:avLst/>
          </a:prstGeom>
          <a:noFill/>
          <a:ln>
            <a:noFill/>
          </a:ln>
        </p:spPr>
      </p:pic>
      <p:pic>
        <p:nvPicPr>
          <p:cNvPr id="394" name="Google Shape;394;g2531edd772f_0_21"/>
          <p:cNvPicPr preferRelativeResize="0"/>
          <p:nvPr/>
        </p:nvPicPr>
        <p:blipFill>
          <a:blip r:embed="rId10">
            <a:alphaModFix/>
          </a:blip>
          <a:stretch>
            <a:fillRect/>
          </a:stretch>
        </p:blipFill>
        <p:spPr>
          <a:xfrm>
            <a:off x="152400" y="3325664"/>
            <a:ext cx="3969669" cy="166543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dirty="0">
                <a:solidFill>
                  <a:srgbClr val="D75B3F"/>
                </a:solidFill>
                <a:latin typeface="Oswald"/>
                <a:ea typeface="Oswald"/>
                <a:cs typeface="Oswald"/>
                <a:sym typeface="Oswald"/>
              </a:rPr>
              <a:t>Exercise 2: Power mapping</a:t>
            </a:r>
            <a:endParaRPr dirty="0">
              <a:solidFill>
                <a:srgbClr val="D75B3F"/>
              </a:solidFill>
              <a:latin typeface="Oswald"/>
              <a:ea typeface="Oswald"/>
              <a:cs typeface="Oswald"/>
              <a:sym typeface="Oswald"/>
            </a:endParaRPr>
          </a:p>
        </p:txBody>
      </p:sp>
      <p:sp>
        <p:nvSpPr>
          <p:cNvPr id="400" name="Google Shape;400;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700" dirty="0">
                <a:solidFill>
                  <a:schemeClr val="dk1"/>
                </a:solidFill>
                <a:latin typeface="Verdana"/>
                <a:ea typeface="Verdana"/>
                <a:cs typeface="Verdana"/>
                <a:sym typeface="Verdana"/>
              </a:rPr>
              <a:t>Place the following actors in the graphs in the sheet for the two periods in the </a:t>
            </a:r>
            <a:r>
              <a:rPr lang="en-GB" sz="1700" dirty="0">
                <a:solidFill>
                  <a:schemeClr val="dk1"/>
                </a:solidFill>
                <a:latin typeface="Verdana"/>
                <a:ea typeface="Verdana"/>
                <a:cs typeface="Verdana"/>
                <a:sym typeface="Verdana"/>
                <a:hlinkClick r:id="rId3"/>
              </a:rPr>
              <a:t>exercise sheet</a:t>
            </a:r>
            <a:r>
              <a:rPr lang="en-GB" dirty="0"/>
              <a:t>:</a:t>
            </a:r>
            <a:endParaRPr sz="1700" dirty="0">
              <a:solidFill>
                <a:schemeClr val="dk1"/>
              </a:solidFill>
              <a:latin typeface="Verdana"/>
              <a:ea typeface="Verdana"/>
              <a:cs typeface="Verdana"/>
              <a:sym typeface="Verdana"/>
            </a:endParaRPr>
          </a:p>
          <a:p>
            <a:pPr marL="457200" lvl="0" indent="-336550" algn="l" rtl="0">
              <a:lnSpc>
                <a:spcPct val="107916"/>
              </a:lnSpc>
              <a:spcBef>
                <a:spcPts val="80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The general public</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Politicians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Multinational corporations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Civil society organisations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Academic researchers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Tax lawyers and advisors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Tax inspectors</a:t>
            </a:r>
            <a:endParaRPr sz="1700" dirty="0">
              <a:solidFill>
                <a:schemeClr val="dk1"/>
              </a:solidFill>
              <a:latin typeface="Verdana"/>
              <a:ea typeface="Verdana"/>
              <a:cs typeface="Verdana"/>
              <a:sym typeface="Verdana"/>
            </a:endParaRPr>
          </a:p>
          <a:p>
            <a:pPr marL="457200" lvl="0" indent="-336550" algn="l" rtl="0">
              <a:lnSpc>
                <a:spcPct val="107916"/>
              </a:lnSpc>
              <a:spcBef>
                <a:spcPts val="0"/>
              </a:spcBef>
              <a:spcAft>
                <a:spcPts val="0"/>
              </a:spcAft>
              <a:buClr>
                <a:schemeClr val="dk1"/>
              </a:buClr>
              <a:buSzPts val="1700"/>
              <a:buFont typeface="Verdana"/>
              <a:buChar char="●"/>
            </a:pPr>
            <a:r>
              <a:rPr lang="en-GB" sz="1700" dirty="0">
                <a:solidFill>
                  <a:schemeClr val="dk1"/>
                </a:solidFill>
                <a:latin typeface="Verdana"/>
                <a:ea typeface="Verdana"/>
                <a:cs typeface="Verdana"/>
                <a:sym typeface="Verdana"/>
              </a:rPr>
              <a:t>International organisations (EU, OECD, G20)</a:t>
            </a:r>
            <a:endParaRPr sz="1700" dirty="0">
              <a:solidFill>
                <a:schemeClr val="dk1"/>
              </a:solidFill>
              <a:latin typeface="Verdana"/>
              <a:ea typeface="Verdana"/>
              <a:cs typeface="Verdana"/>
              <a:sym typeface="Verdana"/>
            </a:endParaRPr>
          </a:p>
          <a:p>
            <a:pPr marL="0" lvl="0" indent="0" algn="l" rtl="0">
              <a:lnSpc>
                <a:spcPct val="107916"/>
              </a:lnSpc>
              <a:spcBef>
                <a:spcPts val="800"/>
              </a:spcBef>
              <a:spcAft>
                <a:spcPts val="0"/>
              </a:spcAft>
              <a:buClr>
                <a:schemeClr val="dk1"/>
              </a:buClr>
              <a:buSzPts val="1100"/>
              <a:buFont typeface="Arial"/>
              <a:buNone/>
            </a:pPr>
            <a:r>
              <a:rPr lang="en-GB" sz="1700" dirty="0">
                <a:solidFill>
                  <a:schemeClr val="dk1"/>
                </a:solidFill>
                <a:latin typeface="Verdana"/>
                <a:ea typeface="Verdana"/>
                <a:cs typeface="Verdana"/>
                <a:sym typeface="Verdana"/>
              </a:rPr>
              <a:t>Discuss why they should be placed there and how this can help explain policy outcomes.</a:t>
            </a:r>
            <a:endParaRPr sz="1700" dirty="0">
              <a:solidFill>
                <a:schemeClr val="dk1"/>
              </a:solidFill>
              <a:latin typeface="Verdana"/>
              <a:ea typeface="Verdana"/>
              <a:cs typeface="Verdana"/>
              <a:sym typeface="Verdana"/>
            </a:endParaRPr>
          </a:p>
          <a:p>
            <a:pPr marL="0" lvl="0" indent="0" algn="l" rtl="0">
              <a:lnSpc>
                <a:spcPct val="115000"/>
              </a:lnSpc>
              <a:spcBef>
                <a:spcPts val="800"/>
              </a:spcBef>
              <a:spcAft>
                <a:spcPts val="1200"/>
              </a:spcAft>
              <a:buSzPts val="1800"/>
              <a:buNone/>
            </a:pPr>
            <a:endParaRP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4"/>
        <p:cNvGrpSpPr/>
        <p:nvPr/>
      </p:nvGrpSpPr>
      <p:grpSpPr>
        <a:xfrm>
          <a:off x="0" y="0"/>
          <a:ext cx="0" cy="0"/>
          <a:chOff x="0" y="0"/>
          <a:chExt cx="0" cy="0"/>
        </a:xfrm>
      </p:grpSpPr>
      <p:sp>
        <p:nvSpPr>
          <p:cNvPr id="405" name="Google Shape;405;g255dfe6609b_0_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39285"/>
              <a:buNone/>
            </a:pPr>
            <a:endParaRPr>
              <a:solidFill>
                <a:srgbClr val="D75B3F"/>
              </a:solidFill>
              <a:latin typeface="Oswald"/>
              <a:ea typeface="Oswald"/>
              <a:cs typeface="Oswald"/>
              <a:sym typeface="Oswald"/>
            </a:endParaRPr>
          </a:p>
        </p:txBody>
      </p:sp>
      <p:sp>
        <p:nvSpPr>
          <p:cNvPr id="406" name="Google Shape;406;g255dfe6609b_0_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endParaRPr sz="2400"/>
          </a:p>
        </p:txBody>
      </p:sp>
      <p:pic>
        <p:nvPicPr>
          <p:cNvPr id="407" name="Google Shape;407;g255dfe6609b_0_30"/>
          <p:cNvPicPr preferRelativeResize="0"/>
          <p:nvPr/>
        </p:nvPicPr>
        <p:blipFill rotWithShape="1">
          <a:blip r:embed="rId3">
            <a:alphaModFix/>
          </a:blip>
          <a:srcRect l="2765" r="-2248"/>
          <a:stretch/>
        </p:blipFill>
        <p:spPr>
          <a:xfrm>
            <a:off x="0" y="0"/>
            <a:ext cx="93878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GB" sz="3720">
                <a:solidFill>
                  <a:srgbClr val="D75B3F"/>
                </a:solidFill>
                <a:latin typeface="Oswald"/>
                <a:ea typeface="Oswald"/>
                <a:cs typeface="Oswald"/>
                <a:sym typeface="Oswald"/>
              </a:rPr>
              <a:t>Quiz</a:t>
            </a:r>
            <a:endParaRPr sz="3720">
              <a:solidFill>
                <a:srgbClr val="D75B3F"/>
              </a:solidFill>
              <a:latin typeface="Oswald"/>
              <a:ea typeface="Oswald"/>
              <a:cs typeface="Oswald"/>
              <a:sym typeface="Oswald"/>
            </a:endParaRPr>
          </a:p>
        </p:txBody>
      </p:sp>
      <p:graphicFrame>
        <p:nvGraphicFramePr>
          <p:cNvPr id="82" name="Google Shape;82;p5"/>
          <p:cNvGraphicFramePr/>
          <p:nvPr/>
        </p:nvGraphicFramePr>
        <p:xfrm>
          <a:off x="311700" y="1482275"/>
          <a:ext cx="7879800" cy="2178970"/>
        </p:xfrm>
        <a:graphic>
          <a:graphicData uri="http://schemas.openxmlformats.org/drawingml/2006/table">
            <a:tbl>
              <a:tblPr>
                <a:noFill/>
                <a:tableStyleId>{9A169DE8-F553-4EC8-ACC8-D5C0CFD71E93}</a:tableStyleId>
              </a:tblPr>
              <a:tblGrid>
                <a:gridCol w="2626600">
                  <a:extLst>
                    <a:ext uri="{9D8B030D-6E8A-4147-A177-3AD203B41FA5}">
                      <a16:colId xmlns:a16="http://schemas.microsoft.com/office/drawing/2014/main" val="20000"/>
                    </a:ext>
                  </a:extLst>
                </a:gridCol>
                <a:gridCol w="2626600">
                  <a:extLst>
                    <a:ext uri="{9D8B030D-6E8A-4147-A177-3AD203B41FA5}">
                      <a16:colId xmlns:a16="http://schemas.microsoft.com/office/drawing/2014/main" val="20001"/>
                    </a:ext>
                  </a:extLst>
                </a:gridCol>
                <a:gridCol w="2626600">
                  <a:extLst>
                    <a:ext uri="{9D8B030D-6E8A-4147-A177-3AD203B41FA5}">
                      <a16:colId xmlns:a16="http://schemas.microsoft.com/office/drawing/2014/main" val="20002"/>
                    </a:ext>
                  </a:extLst>
                </a:gridCol>
              </a:tblGrid>
              <a:tr h="708500">
                <a:tc>
                  <a:txBody>
                    <a:bodyPr/>
                    <a:lstStyle/>
                    <a:p>
                      <a:pPr marL="0" lvl="0" indent="0" algn="l" rtl="0">
                        <a:spcBef>
                          <a:spcPts val="0"/>
                        </a:spcBef>
                        <a:spcAft>
                          <a:spcPts val="0"/>
                        </a:spcAft>
                        <a:buNone/>
                      </a:pP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GB" sz="1900">
                          <a:latin typeface="Lato"/>
                          <a:ea typeface="Lato"/>
                          <a:cs typeface="Lato"/>
                          <a:sym typeface="Lato"/>
                        </a:rPr>
                        <a:t>Multinational corporations</a:t>
                      </a: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GB" sz="1900">
                          <a:latin typeface="Lato"/>
                          <a:ea typeface="Lato"/>
                          <a:cs typeface="Lato"/>
                          <a:sym typeface="Lato"/>
                        </a:rPr>
                        <a:t>Individuals</a:t>
                      </a:r>
                      <a:endParaRPr sz="1900">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708500">
                <a:tc>
                  <a:txBody>
                    <a:bodyPr/>
                    <a:lstStyle/>
                    <a:p>
                      <a:pPr marL="0" lvl="0" indent="0" algn="l" rtl="0">
                        <a:spcBef>
                          <a:spcPts val="0"/>
                        </a:spcBef>
                        <a:spcAft>
                          <a:spcPts val="0"/>
                        </a:spcAft>
                        <a:buNone/>
                      </a:pPr>
                      <a:r>
                        <a:rPr lang="en-GB" sz="1900">
                          <a:latin typeface="Lato"/>
                          <a:ea typeface="Lato"/>
                          <a:cs typeface="Lato"/>
                          <a:sym typeface="Lato"/>
                        </a:rPr>
                        <a:t>Tax evasion</a:t>
                      </a: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900">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708500">
                <a:tc>
                  <a:txBody>
                    <a:bodyPr/>
                    <a:lstStyle/>
                    <a:p>
                      <a:pPr marL="0" lvl="0" indent="0" algn="l" rtl="0">
                        <a:spcBef>
                          <a:spcPts val="0"/>
                        </a:spcBef>
                        <a:spcAft>
                          <a:spcPts val="0"/>
                        </a:spcAft>
                        <a:buNone/>
                      </a:pPr>
                      <a:r>
                        <a:rPr lang="en-GB" sz="1900">
                          <a:latin typeface="Lato"/>
                          <a:ea typeface="Lato"/>
                          <a:cs typeface="Lato"/>
                          <a:sym typeface="Lato"/>
                        </a:rPr>
                        <a:t>Tax avoidance</a:t>
                      </a: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9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900">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1"/>
        <p:cNvGrpSpPr/>
        <p:nvPr/>
      </p:nvGrpSpPr>
      <p:grpSpPr>
        <a:xfrm>
          <a:off x="0" y="0"/>
          <a:ext cx="0" cy="0"/>
          <a:chOff x="0" y="0"/>
          <a:chExt cx="0" cy="0"/>
        </a:xfrm>
      </p:grpSpPr>
      <p:pic>
        <p:nvPicPr>
          <p:cNvPr id="412" name="Google Shape;412;g24e2ca130db_0_79"/>
          <p:cNvPicPr preferRelativeResize="0"/>
          <p:nvPr/>
        </p:nvPicPr>
        <p:blipFill>
          <a:blip r:embed="rId3">
            <a:alphaModFix/>
          </a:blip>
          <a:stretch>
            <a:fillRect/>
          </a:stretch>
        </p:blipFill>
        <p:spPr>
          <a:xfrm>
            <a:off x="2330399" y="876843"/>
            <a:ext cx="4432050" cy="3569676"/>
          </a:xfrm>
          <a:prstGeom prst="rect">
            <a:avLst/>
          </a:prstGeom>
          <a:noFill/>
          <a:ln>
            <a:noFill/>
          </a:ln>
        </p:spPr>
      </p:pic>
      <p:sp>
        <p:nvSpPr>
          <p:cNvPr id="413" name="Google Shape;413;g24e2ca130db_0_79"/>
          <p:cNvSpPr txBox="1">
            <a:spLocks noGrp="1"/>
          </p:cNvSpPr>
          <p:nvPr>
            <p:ph type="body" idx="1"/>
          </p:nvPr>
        </p:nvSpPr>
        <p:spPr>
          <a:xfrm>
            <a:off x="442600" y="2454825"/>
            <a:ext cx="2182800" cy="4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a:solidFill>
                  <a:schemeClr val="dk1"/>
                </a:solidFill>
                <a:latin typeface="Oswald"/>
                <a:ea typeface="Oswald"/>
                <a:cs typeface="Oswald"/>
                <a:sym typeface="Oswald"/>
              </a:rPr>
              <a:t>Opposes tax avoidance</a:t>
            </a:r>
            <a:endParaRPr sz="1700">
              <a:solidFill>
                <a:schemeClr val="dk1"/>
              </a:solidFill>
              <a:latin typeface="Oswald"/>
              <a:ea typeface="Oswald"/>
              <a:cs typeface="Oswald"/>
              <a:sym typeface="Oswald"/>
            </a:endParaRPr>
          </a:p>
        </p:txBody>
      </p:sp>
      <p:sp>
        <p:nvSpPr>
          <p:cNvPr id="414" name="Google Shape;414;g24e2ca130db_0_79"/>
          <p:cNvSpPr txBox="1">
            <a:spLocks noGrp="1"/>
          </p:cNvSpPr>
          <p:nvPr>
            <p:ph type="body" idx="1"/>
          </p:nvPr>
        </p:nvSpPr>
        <p:spPr>
          <a:xfrm>
            <a:off x="6445025" y="2454831"/>
            <a:ext cx="2182800" cy="4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a:solidFill>
                  <a:schemeClr val="dk1"/>
                </a:solidFill>
                <a:latin typeface="Oswald"/>
                <a:ea typeface="Oswald"/>
                <a:cs typeface="Oswald"/>
                <a:sym typeface="Oswald"/>
              </a:rPr>
              <a:t>Favours tax avoidance</a:t>
            </a:r>
            <a:endParaRPr sz="1700">
              <a:solidFill>
                <a:schemeClr val="dk1"/>
              </a:solidFill>
              <a:latin typeface="Oswald"/>
              <a:ea typeface="Oswald"/>
              <a:cs typeface="Oswald"/>
              <a:sym typeface="Oswald"/>
            </a:endParaRPr>
          </a:p>
        </p:txBody>
      </p:sp>
      <p:sp>
        <p:nvSpPr>
          <p:cNvPr id="415" name="Google Shape;415;g24e2ca130db_0_79"/>
          <p:cNvSpPr txBox="1"/>
          <p:nvPr/>
        </p:nvSpPr>
        <p:spPr>
          <a:xfrm>
            <a:off x="3811300" y="430456"/>
            <a:ext cx="231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Oswald"/>
                <a:ea typeface="Oswald"/>
                <a:cs typeface="Oswald"/>
                <a:sym typeface="Oswald"/>
              </a:rPr>
              <a:t>More powerful</a:t>
            </a:r>
            <a:endParaRPr sz="1700">
              <a:latin typeface="Oswald"/>
              <a:ea typeface="Oswald"/>
              <a:cs typeface="Oswald"/>
              <a:sym typeface="Oswald"/>
            </a:endParaRPr>
          </a:p>
        </p:txBody>
      </p:sp>
      <p:sp>
        <p:nvSpPr>
          <p:cNvPr id="416" name="Google Shape;416;g24e2ca130db_0_79"/>
          <p:cNvSpPr txBox="1"/>
          <p:nvPr/>
        </p:nvSpPr>
        <p:spPr>
          <a:xfrm>
            <a:off x="3916700" y="4401275"/>
            <a:ext cx="1501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Oswald"/>
                <a:ea typeface="Oswald"/>
                <a:cs typeface="Oswald"/>
                <a:sym typeface="Oswald"/>
              </a:rPr>
              <a:t>Less powerful</a:t>
            </a:r>
            <a:endParaRPr sz="1700">
              <a:latin typeface="Oswald"/>
              <a:ea typeface="Oswald"/>
              <a:cs typeface="Oswald"/>
              <a:sym typeface="Oswa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
        <p:cNvGrpSpPr/>
        <p:nvPr/>
      </p:nvGrpSpPr>
      <p:grpSpPr>
        <a:xfrm>
          <a:off x="0" y="0"/>
          <a:ext cx="0" cy="0"/>
          <a:chOff x="0" y="0"/>
          <a:chExt cx="0" cy="0"/>
        </a:xfrm>
      </p:grpSpPr>
      <p:sp>
        <p:nvSpPr>
          <p:cNvPr id="421" name="Google Shape;421;g2531edd772f_0_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39285"/>
              <a:buNone/>
            </a:pPr>
            <a:r>
              <a:rPr lang="en-GB">
                <a:solidFill>
                  <a:srgbClr val="D75B3F"/>
                </a:solidFill>
                <a:latin typeface="Oswald"/>
                <a:ea typeface="Oswald"/>
                <a:cs typeface="Oswald"/>
                <a:sym typeface="Oswald"/>
              </a:rPr>
              <a:t>Wrap up</a:t>
            </a:r>
            <a:endParaRPr>
              <a:solidFill>
                <a:srgbClr val="D75B3F"/>
              </a:solidFill>
              <a:latin typeface="Oswald"/>
              <a:ea typeface="Oswald"/>
              <a:cs typeface="Oswald"/>
              <a:sym typeface="Oswald"/>
            </a:endParaRPr>
          </a:p>
        </p:txBody>
      </p:sp>
      <p:sp>
        <p:nvSpPr>
          <p:cNvPr id="422" name="Google Shape;422;g2531edd772f_0_35"/>
          <p:cNvSpPr txBox="1">
            <a:spLocks noGrp="1"/>
          </p:cNvSpPr>
          <p:nvPr>
            <p:ph type="body" idx="1"/>
          </p:nvPr>
        </p:nvSpPr>
        <p:spPr>
          <a:xfrm>
            <a:off x="311700" y="1152474"/>
            <a:ext cx="8520600" cy="3991025"/>
          </a:xfrm>
          <a:prstGeom prst="rect">
            <a:avLst/>
          </a:prstGeom>
          <a:noFill/>
          <a:ln>
            <a:noFill/>
          </a:ln>
        </p:spPr>
        <p:txBody>
          <a:bodyPr spcFirstLastPara="1" wrap="square" lIns="91425" tIns="91425" rIns="91425" bIns="91425" anchor="t" anchorCtr="0">
            <a:noAutofit/>
          </a:bodyPr>
          <a:lstStyle/>
          <a:p>
            <a:pPr marL="342900">
              <a:lnSpc>
                <a:spcPct val="100000"/>
              </a:lnSpc>
              <a:spcAft>
                <a:spcPts val="1200"/>
              </a:spcAft>
            </a:pPr>
            <a:r>
              <a:rPr lang="en-GB" sz="2000" dirty="0"/>
              <a:t>The three pillars of international taxation</a:t>
            </a:r>
          </a:p>
          <a:p>
            <a:pPr marL="800100" lvl="1">
              <a:lnSpc>
                <a:spcPct val="100000"/>
              </a:lnSpc>
              <a:spcAft>
                <a:spcPts val="1200"/>
              </a:spcAft>
            </a:pPr>
            <a:r>
              <a:rPr lang="en-GB" sz="1800" dirty="0"/>
              <a:t>Source-based taxation</a:t>
            </a:r>
          </a:p>
          <a:p>
            <a:pPr marL="800100" lvl="1">
              <a:lnSpc>
                <a:spcPct val="100000"/>
              </a:lnSpc>
              <a:spcAft>
                <a:spcPts val="1200"/>
              </a:spcAft>
            </a:pPr>
            <a:r>
              <a:rPr lang="en-GB" sz="1800" dirty="0"/>
              <a:t>Arm’s length pricing</a:t>
            </a:r>
          </a:p>
          <a:p>
            <a:pPr marL="800100" lvl="1">
              <a:lnSpc>
                <a:spcPct val="100000"/>
              </a:lnSpc>
              <a:spcAft>
                <a:spcPts val="1200"/>
              </a:spcAft>
            </a:pPr>
            <a:r>
              <a:rPr lang="en-GB" sz="1800" dirty="0"/>
              <a:t>Bilateral agreements</a:t>
            </a:r>
          </a:p>
          <a:p>
            <a:pPr marL="342900">
              <a:lnSpc>
                <a:spcPct val="100000"/>
              </a:lnSpc>
              <a:spcAft>
                <a:spcPts val="1200"/>
              </a:spcAft>
            </a:pPr>
            <a:r>
              <a:rPr lang="en-GB" sz="2000" dirty="0"/>
              <a:t>Dutch tax crown jewels</a:t>
            </a:r>
          </a:p>
          <a:p>
            <a:pPr marL="800100" lvl="1">
              <a:lnSpc>
                <a:spcPct val="100000"/>
              </a:lnSpc>
              <a:spcAft>
                <a:spcPts val="1200"/>
              </a:spcAft>
            </a:pPr>
            <a:r>
              <a:rPr lang="en-GB" sz="1800" dirty="0"/>
              <a:t>Participation exemption</a:t>
            </a:r>
          </a:p>
          <a:p>
            <a:pPr marL="800100" lvl="1">
              <a:lnSpc>
                <a:spcPct val="100000"/>
              </a:lnSpc>
              <a:spcAft>
                <a:spcPts val="1200"/>
              </a:spcAft>
            </a:pPr>
            <a:r>
              <a:rPr lang="en-GB" sz="1800" dirty="0"/>
              <a:t>A lack of withholding taxes on interest and royalties</a:t>
            </a:r>
          </a:p>
          <a:p>
            <a:pPr marL="800100" lvl="1">
              <a:lnSpc>
                <a:spcPct val="100000"/>
              </a:lnSpc>
              <a:spcAft>
                <a:spcPts val="1200"/>
              </a:spcAft>
            </a:pPr>
            <a:r>
              <a:rPr lang="en-GB" sz="1800" dirty="0"/>
              <a:t>Bilateral treaties</a:t>
            </a:r>
          </a:p>
          <a:p>
            <a:pPr marL="800100" lvl="1">
              <a:lnSpc>
                <a:spcPct val="100000"/>
              </a:lnSpc>
              <a:spcAft>
                <a:spcPts val="1200"/>
              </a:spcAft>
            </a:pPr>
            <a:r>
              <a:rPr lang="en-GB" sz="1800" dirty="0"/>
              <a:t>Advance tax rulings</a:t>
            </a:r>
          </a:p>
          <a:p>
            <a:pPr marL="800100" lvl="1">
              <a:lnSpc>
                <a:spcPct val="100000"/>
              </a:lnSpc>
              <a:spcAft>
                <a:spcPts val="1200"/>
              </a:spcAft>
            </a:pPr>
            <a:endParaRPr lang="en-GB" sz="1800" dirty="0"/>
          </a:p>
          <a:p>
            <a:pPr marL="800100" lvl="1">
              <a:lnSpc>
                <a:spcPct val="100000"/>
              </a:lnSpc>
              <a:spcAft>
                <a:spcPts val="1200"/>
              </a:spcAft>
            </a:pPr>
            <a:endParaRPr lang="en-GB" sz="1800" dirty="0"/>
          </a:p>
          <a:p>
            <a:pPr marL="800100" lvl="1">
              <a:lnSpc>
                <a:spcPct val="100000"/>
              </a:lnSpc>
              <a:spcAft>
                <a:spcPts val="1200"/>
              </a:spcAft>
            </a:pPr>
            <a:endParaRPr lang="en-GB" sz="1800" dirty="0"/>
          </a:p>
          <a:p>
            <a:pPr marL="800100" lvl="1">
              <a:lnSpc>
                <a:spcPct val="100000"/>
              </a:lnSpc>
              <a:spcAft>
                <a:spcPts val="1200"/>
              </a:spcAft>
            </a:pPr>
            <a:endParaRPr lang="en-GB"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6"/>
        <p:cNvGrpSpPr/>
        <p:nvPr/>
      </p:nvGrpSpPr>
      <p:grpSpPr>
        <a:xfrm>
          <a:off x="0" y="0"/>
          <a:ext cx="0" cy="0"/>
          <a:chOff x="0" y="0"/>
          <a:chExt cx="0" cy="0"/>
        </a:xfrm>
      </p:grpSpPr>
      <p:sp>
        <p:nvSpPr>
          <p:cNvPr id="87" name="Google Shape;87;g24e2ca130db_0_1"/>
          <p:cNvSpPr txBox="1">
            <a:spLocks noGrp="1"/>
          </p:cNvSpPr>
          <p:nvPr>
            <p:ph type="title"/>
          </p:nvPr>
        </p:nvSpPr>
        <p:spPr>
          <a:xfrm>
            <a:off x="311700" y="244725"/>
            <a:ext cx="8520600" cy="101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Lato"/>
                <a:ea typeface="Lato"/>
                <a:cs typeface="Lato"/>
                <a:sym typeface="Lato"/>
              </a:rPr>
              <a:t>Case 1: You do not report the gold bar you have in your vault to the tax authorities.</a:t>
            </a:r>
            <a:endParaRPr>
              <a:latin typeface="Lato"/>
              <a:ea typeface="Lato"/>
              <a:cs typeface="Lato"/>
              <a:sym typeface="Lato"/>
            </a:endParaRPr>
          </a:p>
        </p:txBody>
      </p:sp>
      <p:sp>
        <p:nvSpPr>
          <p:cNvPr id="88" name="Google Shape;88;g24e2ca130db_0_1"/>
          <p:cNvSpPr txBox="1">
            <a:spLocks noGrp="1"/>
          </p:cNvSpPr>
          <p:nvPr>
            <p:ph type="body" idx="1"/>
          </p:nvPr>
        </p:nvSpPr>
        <p:spPr>
          <a:xfrm>
            <a:off x="311700" y="1594850"/>
            <a:ext cx="8520600" cy="2973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Lato"/>
              <a:buAutoNum type="alphaUcPeriod"/>
            </a:pPr>
            <a:r>
              <a:rPr lang="en-GB" sz="2000">
                <a:latin typeface="Lato"/>
                <a:ea typeface="Lato"/>
                <a:cs typeface="Lato"/>
                <a:sym typeface="Lato"/>
              </a:rPr>
              <a:t>Tax evasion</a:t>
            </a:r>
            <a:endParaRPr sz="2000">
              <a:latin typeface="Lato"/>
              <a:ea typeface="Lato"/>
              <a:cs typeface="Lato"/>
              <a:sym typeface="Lato"/>
            </a:endParaRPr>
          </a:p>
          <a:p>
            <a:pPr marL="457200" lvl="0" indent="-355600" algn="l" rtl="0">
              <a:spcBef>
                <a:spcPts val="0"/>
              </a:spcBef>
              <a:spcAft>
                <a:spcPts val="0"/>
              </a:spcAft>
              <a:buSzPts val="2000"/>
              <a:buFont typeface="Lato"/>
              <a:buAutoNum type="alphaUcPeriod"/>
            </a:pPr>
            <a:r>
              <a:rPr lang="en-GB" sz="2000">
                <a:latin typeface="Lato"/>
                <a:ea typeface="Lato"/>
                <a:cs typeface="Lato"/>
                <a:sym typeface="Lato"/>
              </a:rPr>
              <a:t>Tax avoidance </a:t>
            </a:r>
            <a:endParaRPr sz="2000">
              <a:latin typeface="Lato"/>
              <a:ea typeface="Lato"/>
              <a:cs typeface="Lato"/>
              <a:sym typeface="Lato"/>
            </a:endParaRPr>
          </a:p>
        </p:txBody>
      </p:sp>
      <p:pic>
        <p:nvPicPr>
          <p:cNvPr id="89" name="Google Shape;89;g24e2ca130db_0_1"/>
          <p:cNvPicPr preferRelativeResize="0"/>
          <p:nvPr/>
        </p:nvPicPr>
        <p:blipFill>
          <a:blip r:embed="rId3">
            <a:alphaModFix/>
          </a:blip>
          <a:stretch>
            <a:fillRect/>
          </a:stretch>
        </p:blipFill>
        <p:spPr>
          <a:xfrm rot="820167">
            <a:off x="5881475" y="2306950"/>
            <a:ext cx="1918650" cy="191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3"/>
        <p:cNvGrpSpPr/>
        <p:nvPr/>
      </p:nvGrpSpPr>
      <p:grpSpPr>
        <a:xfrm>
          <a:off x="0" y="0"/>
          <a:ext cx="0" cy="0"/>
          <a:chOff x="0" y="0"/>
          <a:chExt cx="0" cy="0"/>
        </a:xfrm>
      </p:grpSpPr>
      <p:sp>
        <p:nvSpPr>
          <p:cNvPr id="94" name="Google Shape;94;g2531edd772f_0_0"/>
          <p:cNvSpPr txBox="1">
            <a:spLocks noGrp="1"/>
          </p:cNvSpPr>
          <p:nvPr>
            <p:ph type="title"/>
          </p:nvPr>
        </p:nvSpPr>
        <p:spPr>
          <a:xfrm>
            <a:off x="311700" y="244725"/>
            <a:ext cx="8520600" cy="101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Lato"/>
                <a:ea typeface="Lato"/>
                <a:cs typeface="Lato"/>
                <a:sym typeface="Lato"/>
              </a:rPr>
              <a:t>Case 2: The copyrights of the music of Rolling Stones and U2 were located in a letterbox company in Amsterdam.</a:t>
            </a:r>
            <a:endParaRPr>
              <a:latin typeface="Lato"/>
              <a:ea typeface="Lato"/>
              <a:cs typeface="Lato"/>
              <a:sym typeface="Lato"/>
            </a:endParaRPr>
          </a:p>
        </p:txBody>
      </p:sp>
      <p:sp>
        <p:nvSpPr>
          <p:cNvPr id="95" name="Google Shape;95;g2531edd772f_0_0"/>
          <p:cNvSpPr txBox="1">
            <a:spLocks noGrp="1"/>
          </p:cNvSpPr>
          <p:nvPr>
            <p:ph type="body" idx="1"/>
          </p:nvPr>
        </p:nvSpPr>
        <p:spPr>
          <a:xfrm>
            <a:off x="311700" y="1594850"/>
            <a:ext cx="8520600" cy="2973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Lato"/>
              <a:buAutoNum type="alphaUcPeriod"/>
            </a:pPr>
            <a:r>
              <a:rPr lang="en-GB" sz="2000">
                <a:latin typeface="Lato"/>
                <a:ea typeface="Lato"/>
                <a:cs typeface="Lato"/>
                <a:sym typeface="Lato"/>
              </a:rPr>
              <a:t>Tax evasion</a:t>
            </a:r>
            <a:endParaRPr sz="2000">
              <a:latin typeface="Lato"/>
              <a:ea typeface="Lato"/>
              <a:cs typeface="Lato"/>
              <a:sym typeface="Lato"/>
            </a:endParaRPr>
          </a:p>
          <a:p>
            <a:pPr marL="457200" lvl="0" indent="-355600" algn="l" rtl="0">
              <a:spcBef>
                <a:spcPts val="0"/>
              </a:spcBef>
              <a:spcAft>
                <a:spcPts val="0"/>
              </a:spcAft>
              <a:buSzPts val="2000"/>
              <a:buFont typeface="Lato"/>
              <a:buAutoNum type="alphaUcPeriod"/>
            </a:pPr>
            <a:r>
              <a:rPr lang="en-GB" sz="2000">
                <a:latin typeface="Lato"/>
                <a:ea typeface="Lato"/>
                <a:cs typeface="Lato"/>
                <a:sym typeface="Lato"/>
              </a:rPr>
              <a:t>Tax avoidance </a:t>
            </a:r>
            <a:endParaRPr sz="2000">
              <a:latin typeface="Lato"/>
              <a:ea typeface="Lato"/>
              <a:cs typeface="Lato"/>
              <a:sym typeface="Lato"/>
            </a:endParaRPr>
          </a:p>
        </p:txBody>
      </p:sp>
      <p:pic>
        <p:nvPicPr>
          <p:cNvPr id="96" name="Google Shape;96;g2531edd772f_0_0"/>
          <p:cNvPicPr preferRelativeResize="0"/>
          <p:nvPr/>
        </p:nvPicPr>
        <p:blipFill>
          <a:blip r:embed="rId3">
            <a:alphaModFix/>
          </a:blip>
          <a:stretch>
            <a:fillRect/>
          </a:stretch>
        </p:blipFill>
        <p:spPr>
          <a:xfrm>
            <a:off x="4316225" y="2287225"/>
            <a:ext cx="2372600" cy="2372600"/>
          </a:xfrm>
          <a:prstGeom prst="rect">
            <a:avLst/>
          </a:prstGeom>
          <a:noFill/>
          <a:ln>
            <a:noFill/>
          </a:ln>
        </p:spPr>
      </p:pic>
      <p:pic>
        <p:nvPicPr>
          <p:cNvPr id="97" name="Google Shape;97;g2531edd772f_0_0"/>
          <p:cNvPicPr preferRelativeResize="0"/>
          <p:nvPr/>
        </p:nvPicPr>
        <p:blipFill>
          <a:blip r:embed="rId4">
            <a:alphaModFix/>
          </a:blip>
          <a:stretch>
            <a:fillRect/>
          </a:stretch>
        </p:blipFill>
        <p:spPr>
          <a:xfrm>
            <a:off x="6561625" y="2182338"/>
            <a:ext cx="2582375" cy="258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
        <p:cNvGrpSpPr/>
        <p:nvPr/>
      </p:nvGrpSpPr>
      <p:grpSpPr>
        <a:xfrm>
          <a:off x="0" y="0"/>
          <a:ext cx="0" cy="0"/>
          <a:chOff x="0" y="0"/>
          <a:chExt cx="0" cy="0"/>
        </a:xfrm>
      </p:grpSpPr>
      <p:sp>
        <p:nvSpPr>
          <p:cNvPr id="102" name="Google Shape;102;g24e2ca130db_0_16"/>
          <p:cNvSpPr txBox="1">
            <a:spLocks noGrp="1"/>
          </p:cNvSpPr>
          <p:nvPr>
            <p:ph type="title"/>
          </p:nvPr>
        </p:nvSpPr>
        <p:spPr>
          <a:xfrm>
            <a:off x="311700" y="138550"/>
            <a:ext cx="8832300" cy="1558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Lato"/>
                <a:ea typeface="Lato"/>
                <a:cs typeface="Lato"/>
                <a:sym typeface="Lato"/>
              </a:rPr>
              <a:t>Case 3: The Baby-BV </a:t>
            </a:r>
            <a:br>
              <a:rPr lang="en-GB">
                <a:latin typeface="Lato"/>
                <a:ea typeface="Lato"/>
                <a:cs typeface="Lato"/>
                <a:sym typeface="Lato"/>
              </a:rPr>
            </a:br>
            <a:r>
              <a:rPr lang="en-GB">
                <a:latin typeface="Lato"/>
                <a:ea typeface="Lato"/>
                <a:cs typeface="Lato"/>
                <a:sym typeface="Lato"/>
              </a:rPr>
              <a:t>Parents create a Dutch bv (private limited liability company), give the shares to their baby, run the company as employees and in this way do not have to pay inheritance taxes.</a:t>
            </a:r>
            <a:endParaRPr>
              <a:latin typeface="Lato"/>
              <a:ea typeface="Lato"/>
              <a:cs typeface="Lato"/>
              <a:sym typeface="Lato"/>
            </a:endParaRPr>
          </a:p>
        </p:txBody>
      </p:sp>
      <p:sp>
        <p:nvSpPr>
          <p:cNvPr id="103" name="Google Shape;103;g24e2ca130db_0_16"/>
          <p:cNvSpPr txBox="1">
            <a:spLocks noGrp="1"/>
          </p:cNvSpPr>
          <p:nvPr>
            <p:ph type="body" idx="1"/>
          </p:nvPr>
        </p:nvSpPr>
        <p:spPr>
          <a:xfrm>
            <a:off x="311700" y="1956950"/>
            <a:ext cx="8520600" cy="2611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AutoNum type="alphaUcPeriod"/>
            </a:pPr>
            <a:r>
              <a:rPr lang="en-GB" sz="2000"/>
              <a:t>Tax evasion</a:t>
            </a:r>
            <a:endParaRPr sz="2000"/>
          </a:p>
          <a:p>
            <a:pPr marL="457200" lvl="0" indent="-355600" algn="l" rtl="0">
              <a:spcBef>
                <a:spcPts val="0"/>
              </a:spcBef>
              <a:spcAft>
                <a:spcPts val="0"/>
              </a:spcAft>
              <a:buSzPts val="2000"/>
              <a:buAutoNum type="alphaUcPeriod"/>
            </a:pPr>
            <a:r>
              <a:rPr lang="en-GB" sz="2000"/>
              <a:t>Tax avoidance </a:t>
            </a:r>
            <a:endParaRPr sz="2000"/>
          </a:p>
          <a:p>
            <a:pPr marL="0" lvl="0" indent="0" algn="l" rtl="0">
              <a:spcBef>
                <a:spcPts val="0"/>
              </a:spcBef>
              <a:spcAft>
                <a:spcPts val="0"/>
              </a:spcAft>
              <a:buNone/>
            </a:pPr>
            <a:endParaRPr sz="2000"/>
          </a:p>
        </p:txBody>
      </p:sp>
      <p:pic>
        <p:nvPicPr>
          <p:cNvPr id="104" name="Google Shape;104;g24e2ca130db_0_16"/>
          <p:cNvPicPr preferRelativeResize="0"/>
          <p:nvPr/>
        </p:nvPicPr>
        <p:blipFill>
          <a:blip r:embed="rId3">
            <a:alphaModFix/>
          </a:blip>
          <a:stretch>
            <a:fillRect/>
          </a:stretch>
        </p:blipFill>
        <p:spPr>
          <a:xfrm>
            <a:off x="4945242" y="2939150"/>
            <a:ext cx="4198758" cy="2204350"/>
          </a:xfrm>
          <a:prstGeom prst="rect">
            <a:avLst/>
          </a:prstGeom>
          <a:noFill/>
          <a:ln>
            <a:noFill/>
          </a:ln>
        </p:spPr>
      </p:pic>
      <p:pic>
        <p:nvPicPr>
          <p:cNvPr id="105" name="Google Shape;105;g24e2ca130db_0_16"/>
          <p:cNvPicPr preferRelativeResize="0"/>
          <p:nvPr/>
        </p:nvPicPr>
        <p:blipFill>
          <a:blip r:embed="rId4">
            <a:alphaModFix/>
          </a:blip>
          <a:stretch>
            <a:fillRect/>
          </a:stretch>
        </p:blipFill>
        <p:spPr>
          <a:xfrm>
            <a:off x="0" y="2939150"/>
            <a:ext cx="3916350" cy="2204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9"/>
        <p:cNvGrpSpPr/>
        <p:nvPr/>
      </p:nvGrpSpPr>
      <p:grpSpPr>
        <a:xfrm>
          <a:off x="0" y="0"/>
          <a:ext cx="0" cy="0"/>
          <a:chOff x="0" y="0"/>
          <a:chExt cx="0" cy="0"/>
        </a:xfrm>
      </p:grpSpPr>
      <p:sp>
        <p:nvSpPr>
          <p:cNvPr id="110" name="Google Shape;110;g2531edd772f_0_11"/>
          <p:cNvSpPr txBox="1">
            <a:spLocks noGrp="1"/>
          </p:cNvSpPr>
          <p:nvPr>
            <p:ph type="title"/>
          </p:nvPr>
        </p:nvSpPr>
        <p:spPr>
          <a:xfrm>
            <a:off x="311700" y="244725"/>
            <a:ext cx="8520600" cy="101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Lato"/>
                <a:ea typeface="Lato"/>
                <a:cs typeface="Lato"/>
                <a:sym typeface="Lato"/>
              </a:rPr>
              <a:t>Case 4: A Dutch moderately rich entrepreneur kept part of his savings in a secret bank account in Switzerland.</a:t>
            </a:r>
            <a:endParaRPr>
              <a:latin typeface="Lato"/>
              <a:ea typeface="Lato"/>
              <a:cs typeface="Lato"/>
              <a:sym typeface="Lato"/>
            </a:endParaRPr>
          </a:p>
        </p:txBody>
      </p:sp>
      <p:sp>
        <p:nvSpPr>
          <p:cNvPr id="111" name="Google Shape;111;g2531edd772f_0_11"/>
          <p:cNvSpPr txBox="1">
            <a:spLocks noGrp="1"/>
          </p:cNvSpPr>
          <p:nvPr>
            <p:ph type="body" idx="1"/>
          </p:nvPr>
        </p:nvSpPr>
        <p:spPr>
          <a:xfrm>
            <a:off x="311700" y="1594850"/>
            <a:ext cx="8520600" cy="29739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Font typeface="Lato"/>
              <a:buAutoNum type="alphaUcPeriod"/>
            </a:pPr>
            <a:r>
              <a:rPr lang="en-GB" sz="2000">
                <a:latin typeface="Lato"/>
                <a:ea typeface="Lato"/>
                <a:cs typeface="Lato"/>
                <a:sym typeface="Lato"/>
              </a:rPr>
              <a:t>Tax evasion</a:t>
            </a:r>
            <a:endParaRPr sz="2000">
              <a:latin typeface="Lato"/>
              <a:ea typeface="Lato"/>
              <a:cs typeface="Lato"/>
              <a:sym typeface="Lato"/>
            </a:endParaRPr>
          </a:p>
          <a:p>
            <a:pPr marL="457200" lvl="0" indent="-355600" algn="l" rtl="0">
              <a:lnSpc>
                <a:spcPct val="150000"/>
              </a:lnSpc>
              <a:spcBef>
                <a:spcPts val="0"/>
              </a:spcBef>
              <a:spcAft>
                <a:spcPts val="0"/>
              </a:spcAft>
              <a:buSzPts val="2000"/>
              <a:buFont typeface="Lato"/>
              <a:buAutoNum type="alphaUcPeriod"/>
            </a:pPr>
            <a:r>
              <a:rPr lang="en-GB" sz="2000">
                <a:latin typeface="Lato"/>
                <a:ea typeface="Lato"/>
                <a:cs typeface="Lato"/>
                <a:sym typeface="Lato"/>
              </a:rPr>
              <a:t>Tax avoidance </a:t>
            </a:r>
            <a:endParaRPr sz="2000">
              <a:latin typeface="Lato"/>
              <a:ea typeface="Lato"/>
              <a:cs typeface="Lato"/>
              <a:sym typeface="Lato"/>
            </a:endParaRPr>
          </a:p>
        </p:txBody>
      </p:sp>
      <p:pic>
        <p:nvPicPr>
          <p:cNvPr id="112" name="Google Shape;112;g2531edd772f_0_11"/>
          <p:cNvPicPr preferRelativeResize="0"/>
          <p:nvPr/>
        </p:nvPicPr>
        <p:blipFill>
          <a:blip r:embed="rId3">
            <a:alphaModFix/>
          </a:blip>
          <a:stretch>
            <a:fillRect/>
          </a:stretch>
        </p:blipFill>
        <p:spPr>
          <a:xfrm>
            <a:off x="3706300" y="1452700"/>
            <a:ext cx="4544051" cy="29128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3721</Words>
  <Application>Microsoft Office PowerPoint</Application>
  <PresentationFormat>On-screen Show (16:9)</PresentationFormat>
  <Paragraphs>238</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Oswald</vt:lpstr>
      <vt:lpstr>Arial</vt:lpstr>
      <vt:lpstr>Verdana</vt:lpstr>
      <vt:lpstr>Lato</vt:lpstr>
      <vt:lpstr>Times New Roman</vt:lpstr>
      <vt:lpstr>Simple Light</vt:lpstr>
      <vt:lpstr>An introduction into (not) taxing wealth and profits - The Dutch case</vt:lpstr>
      <vt:lpstr>Overview</vt:lpstr>
      <vt:lpstr>Intro: Topic &amp; Relevance</vt:lpstr>
      <vt:lpstr>Learning objectives</vt:lpstr>
      <vt:lpstr>Quiz</vt:lpstr>
      <vt:lpstr>Case 1: You do not report the gold bar you have in your vault to the tax authorities.</vt:lpstr>
      <vt:lpstr>Case 2: The copyrights of the music of Rolling Stones and U2 were located in a letterbox company in Amsterdam.</vt:lpstr>
      <vt:lpstr>Case 3: The Baby-BV  Parents create a Dutch bv (private limited liability company), give the shares to their baby, run the company as employees and in this way do not have to pay inheritance taxes.</vt:lpstr>
      <vt:lpstr>Case 4: A Dutch moderately rich entrepreneur kept part of his savings in a secret bank account in Switzerland.</vt:lpstr>
      <vt:lpstr>Taxing private wealth</vt:lpstr>
      <vt:lpstr>The History of Tax Havens</vt:lpstr>
      <vt:lpstr>PowerPoint Presentation</vt:lpstr>
      <vt:lpstr>Voluntary disclosure scheme </vt:lpstr>
      <vt:lpstr>More automatic exchange of information → Less wealth in tax havens</vt:lpstr>
      <vt:lpstr>2015-today: OECD Common Reporting Standard (CRS) </vt:lpstr>
      <vt:lpstr>Taxing corporate profits  1923: The introduction of the corporate income tax led to concerns of double taxation of profits → League of Nations appointed a committee to solve this problem</vt:lpstr>
      <vt:lpstr>PowerPoint Presentation</vt:lpstr>
      <vt:lpstr>PowerPoint Presentation</vt:lpstr>
      <vt:lpstr>Problems with bilateral agreements </vt:lpstr>
      <vt:lpstr>Problems with arm’s length pricing  </vt:lpstr>
      <vt:lpstr>Problems with source-based taxation</vt:lpstr>
      <vt:lpstr>Proposals for corporate tax reforms</vt:lpstr>
      <vt:lpstr>PowerPoint Presentation</vt:lpstr>
      <vt:lpstr>PowerPoint Presentation</vt:lpstr>
      <vt:lpstr>Exercise 1: Find the missing profits</vt:lpstr>
      <vt:lpstr>PowerPoint Presentation</vt:lpstr>
      <vt:lpstr>Financial flows through the Netherlands</vt:lpstr>
      <vt:lpstr>Emergence of the unique international tax position of the Netherlands</vt:lpstr>
      <vt:lpstr>Dutch debate late 20th Century: Should the Dutch tax authorities facilitate international tax avoidance? </vt:lpstr>
      <vt:lpstr>Dutch debate in the 21st century: Should the Dutch tax authorities facilitate international tax avoidance? </vt:lpstr>
      <vt:lpstr>A note on terms</vt:lpstr>
      <vt:lpstr>The Tax Crown Jewels of the Netherlands</vt:lpstr>
      <vt:lpstr>PowerPoint Presentation</vt:lpstr>
      <vt:lpstr>PowerPoint Presentation</vt:lpstr>
      <vt:lpstr>The Dutch Participation Exemption</vt:lpstr>
      <vt:lpstr>History of the Dutch Participation Exemption </vt:lpstr>
      <vt:lpstr>PowerPoint Presentation</vt:lpstr>
      <vt:lpstr>The dividend tax </vt:lpstr>
      <vt:lpstr>2017-2018: Attempt to abolish the dividend tax and with that make the participation exemption redundant</vt:lpstr>
      <vt:lpstr>A lack of withholding taxes on interest and royalties</vt:lpstr>
      <vt:lpstr>PowerPoint Presentation</vt:lpstr>
      <vt:lpstr>PowerPoint Presentation</vt:lpstr>
      <vt:lpstr>Bilateral tax and investment treaties </vt:lpstr>
      <vt:lpstr>History</vt:lpstr>
      <vt:lpstr>Advance tax rulings </vt:lpstr>
      <vt:lpstr>History of advance tax ruling</vt:lpstr>
      <vt:lpstr>PowerPoint Presentation</vt:lpstr>
      <vt:lpstr>Exercise 2: Power mapping</vt:lpstr>
      <vt:lpstr>PowerPoint Presentation</vt:lpstr>
      <vt:lpstr>PowerPoint Presentation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into (not) taxing wealth and profits - The Dutch case</dc:title>
  <cp:lastModifiedBy>Sam de Muijnck</cp:lastModifiedBy>
  <cp:revision>4</cp:revision>
  <dcterms:modified xsi:type="dcterms:W3CDTF">2023-07-04T13:27:01Z</dcterms:modified>
</cp:coreProperties>
</file>